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76" r:id="rId8"/>
    <p:sldId id="277" r:id="rId9"/>
    <p:sldId id="278" r:id="rId10"/>
    <p:sldId id="279" r:id="rId11"/>
    <p:sldId id="281" r:id="rId12"/>
    <p:sldId id="282" r:id="rId13"/>
    <p:sldId id="301" r:id="rId14"/>
    <p:sldId id="283" r:id="rId15"/>
    <p:sldId id="284" r:id="rId16"/>
    <p:sldId id="285" r:id="rId17"/>
    <p:sldId id="286" r:id="rId18"/>
    <p:sldId id="287" r:id="rId19"/>
    <p:sldId id="289" r:id="rId20"/>
    <p:sldId id="288" r:id="rId21"/>
    <p:sldId id="290" r:id="rId22"/>
    <p:sldId id="292" r:id="rId23"/>
    <p:sldId id="293" r:id="rId24"/>
    <p:sldId id="291" r:id="rId25"/>
    <p:sldId id="294" r:id="rId26"/>
    <p:sldId id="296" r:id="rId27"/>
    <p:sldId id="295" r:id="rId28"/>
    <p:sldId id="297" r:id="rId29"/>
    <p:sldId id="298" r:id="rId30"/>
    <p:sldId id="299" r:id="rId31"/>
    <p:sldId id="300" r:id="rId32"/>
    <p:sldId id="302" r:id="rId33"/>
    <p:sldId id="303" r:id="rId34"/>
    <p:sldId id="304" r:id="rId35"/>
    <p:sldId id="305" r:id="rId36"/>
    <p:sldId id="306" r:id="rId37"/>
    <p:sldId id="307" r:id="rId38"/>
    <p:sldId id="308" r:id="rId39"/>
    <p:sldId id="309" r:id="rId40"/>
    <p:sldId id="310" r:id="rId41"/>
    <p:sldId id="316" r:id="rId42"/>
    <p:sldId id="317" r:id="rId43"/>
    <p:sldId id="318" r:id="rId44"/>
    <p:sldId id="311" r:id="rId45"/>
    <p:sldId id="312" r:id="rId46"/>
    <p:sldId id="313" r:id="rId47"/>
    <p:sldId id="314" r:id="rId48"/>
    <p:sldId id="3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36F2"/>
    <a:srgbClr val="43A1EF"/>
    <a:srgbClr val="200595"/>
    <a:srgbClr val="158AEB"/>
    <a:srgbClr val="4A0FEF"/>
    <a:srgbClr val="92082F"/>
    <a:srgbClr val="F40CA1"/>
    <a:srgbClr val="E81657"/>
    <a:srgbClr val="239604"/>
    <a:srgbClr val="61E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0" d="100"/>
          <a:sy n="80" d="100"/>
        </p:scale>
        <p:origin x="76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onathan\Documents\UMS%20Docs\SW40106%20PROJEK%20SAINTIFIK%20II\graph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Sheet1!$U$51</c:f>
              <c:strCache>
                <c:ptCount val="1"/>
                <c:pt idx="0">
                  <c:v>Frame Rate (fps)</c:v>
                </c:pt>
              </c:strCache>
            </c:strRef>
          </c:tx>
          <c:spPr>
            <a:ln w="28575" cap="rnd">
              <a:solidFill>
                <a:schemeClr val="accent1"/>
              </a:solidFill>
              <a:round/>
            </a:ln>
            <a:effectLst/>
          </c:spPr>
          <c:marker>
            <c:symbol val="none"/>
          </c:marker>
          <c:cat>
            <c:numRef>
              <c:f>Sheet1!$T$52:$T$55</c:f>
              <c:numCache>
                <c:formatCode>General</c:formatCode>
                <c:ptCount val="4"/>
                <c:pt idx="0">
                  <c:v>400</c:v>
                </c:pt>
                <c:pt idx="1">
                  <c:v>800</c:v>
                </c:pt>
                <c:pt idx="2">
                  <c:v>1600</c:v>
                </c:pt>
                <c:pt idx="3">
                  <c:v>3200</c:v>
                </c:pt>
              </c:numCache>
            </c:numRef>
          </c:cat>
          <c:val>
            <c:numRef>
              <c:f>Sheet1!$U$52:$U$55</c:f>
              <c:numCache>
                <c:formatCode>General</c:formatCode>
                <c:ptCount val="4"/>
                <c:pt idx="0">
                  <c:v>56.02</c:v>
                </c:pt>
                <c:pt idx="1">
                  <c:v>30.3</c:v>
                </c:pt>
                <c:pt idx="2">
                  <c:v>15.7</c:v>
                </c:pt>
                <c:pt idx="3">
                  <c:v>8.1</c:v>
                </c:pt>
              </c:numCache>
            </c:numRef>
          </c:val>
          <c:smooth val="0"/>
          <c:extLst>
            <c:ext xmlns:c16="http://schemas.microsoft.com/office/drawing/2014/chart" uri="{C3380CC4-5D6E-409C-BE32-E72D297353CC}">
              <c16:uniqueId val="{00000000-5150-4668-BAD2-601511F996BA}"/>
            </c:ext>
          </c:extLst>
        </c:ser>
        <c:ser>
          <c:idx val="0"/>
          <c:order val="1"/>
          <c:tx>
            <c:strRef>
              <c:f>Sheet1!$V$51</c:f>
              <c:strCache>
                <c:ptCount val="1"/>
                <c:pt idx="0">
                  <c:v>Minimum</c:v>
                </c:pt>
              </c:strCache>
            </c:strRef>
          </c:tx>
          <c:spPr>
            <a:ln w="25400" cap="rnd">
              <a:solidFill>
                <a:srgbClr val="FF3737"/>
              </a:solidFill>
              <a:prstDash val="sysDash"/>
              <a:round/>
            </a:ln>
            <a:effectLst/>
          </c:spPr>
          <c:marker>
            <c:symbol val="none"/>
          </c:marker>
          <c:val>
            <c:numRef>
              <c:f>Sheet1!$V$52:$V$55</c:f>
              <c:numCache>
                <c:formatCode>General</c:formatCode>
                <c:ptCount val="4"/>
                <c:pt idx="0">
                  <c:v>30</c:v>
                </c:pt>
                <c:pt idx="1">
                  <c:v>30</c:v>
                </c:pt>
                <c:pt idx="2">
                  <c:v>30</c:v>
                </c:pt>
                <c:pt idx="3">
                  <c:v>30</c:v>
                </c:pt>
              </c:numCache>
            </c:numRef>
          </c:val>
          <c:smooth val="0"/>
          <c:extLst>
            <c:ext xmlns:c16="http://schemas.microsoft.com/office/drawing/2014/chart" uri="{C3380CC4-5D6E-409C-BE32-E72D297353CC}">
              <c16:uniqueId val="{00000001-5150-4668-BAD2-601511F996BA}"/>
            </c:ext>
          </c:extLst>
        </c:ser>
        <c:ser>
          <c:idx val="2"/>
          <c:order val="2"/>
          <c:tx>
            <c:strRef>
              <c:f>Sheet1!$W$51</c:f>
              <c:strCache>
                <c:ptCount val="1"/>
                <c:pt idx="0">
                  <c:v>Ideal</c:v>
                </c:pt>
              </c:strCache>
            </c:strRef>
          </c:tx>
          <c:spPr>
            <a:ln w="25400" cap="rnd">
              <a:solidFill>
                <a:srgbClr val="06A002"/>
              </a:solidFill>
              <a:prstDash val="sysDash"/>
              <a:round/>
            </a:ln>
            <a:effectLst/>
          </c:spPr>
          <c:marker>
            <c:symbol val="none"/>
          </c:marker>
          <c:val>
            <c:numRef>
              <c:f>Sheet1!$W$52:$W$55</c:f>
              <c:numCache>
                <c:formatCode>General</c:formatCode>
                <c:ptCount val="4"/>
                <c:pt idx="0">
                  <c:v>60</c:v>
                </c:pt>
                <c:pt idx="1">
                  <c:v>60</c:v>
                </c:pt>
                <c:pt idx="2">
                  <c:v>60</c:v>
                </c:pt>
                <c:pt idx="3">
                  <c:v>60</c:v>
                </c:pt>
              </c:numCache>
            </c:numRef>
          </c:val>
          <c:smooth val="0"/>
          <c:extLst>
            <c:ext xmlns:c16="http://schemas.microsoft.com/office/drawing/2014/chart" uri="{C3380CC4-5D6E-409C-BE32-E72D297353CC}">
              <c16:uniqueId val="{00000002-5150-4668-BAD2-601511F996BA}"/>
            </c:ext>
          </c:extLst>
        </c:ser>
        <c:dLbls>
          <c:showLegendKey val="0"/>
          <c:showVal val="0"/>
          <c:showCatName val="0"/>
          <c:showSerName val="0"/>
          <c:showPercent val="0"/>
          <c:showBubbleSize val="0"/>
        </c:dLbls>
        <c:smooth val="0"/>
        <c:axId val="839610335"/>
        <c:axId val="945125791"/>
      </c:lineChart>
      <c:catAx>
        <c:axId val="839610335"/>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Total Number of Guide Hairs</a:t>
                </a:r>
              </a:p>
            </c:rich>
          </c:tx>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945125791"/>
        <c:crosses val="autoZero"/>
        <c:auto val="1"/>
        <c:lblAlgn val="ctr"/>
        <c:lblOffset val="100"/>
        <c:noMultiLvlLbl val="0"/>
      </c:catAx>
      <c:valAx>
        <c:axId val="945125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rate (fps)</a:t>
                </a:r>
              </a:p>
            </c:rich>
          </c:tx>
          <c:layout>
            <c:manualLayout>
              <c:xMode val="edge"/>
              <c:yMode val="edge"/>
              <c:x val="1.2657176552663489E-2"/>
              <c:y val="0.2258371905988244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839610335"/>
        <c:crosses val="autoZero"/>
        <c:crossBetween val="midCat"/>
      </c:valAx>
      <c:spPr>
        <a:noFill/>
        <a:ln w="6350">
          <a:solidFill>
            <a:schemeClr val="tx1"/>
          </a:solid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Sheet1!$U$51</c:f>
              <c:strCache>
                <c:ptCount val="1"/>
                <c:pt idx="0">
                  <c:v>Frame Rate (fps)</c:v>
                </c:pt>
              </c:strCache>
            </c:strRef>
          </c:tx>
          <c:spPr>
            <a:ln w="28575" cap="rnd">
              <a:solidFill>
                <a:schemeClr val="accent1"/>
              </a:solidFill>
              <a:round/>
            </a:ln>
            <a:effectLst/>
          </c:spPr>
          <c:marker>
            <c:symbol val="none"/>
          </c:marker>
          <c:cat>
            <c:numRef>
              <c:f>Sheet1!$T$52:$T$55</c:f>
              <c:numCache>
                <c:formatCode>General</c:formatCode>
                <c:ptCount val="4"/>
                <c:pt idx="0">
                  <c:v>400</c:v>
                </c:pt>
                <c:pt idx="1">
                  <c:v>800</c:v>
                </c:pt>
                <c:pt idx="2">
                  <c:v>1600</c:v>
                </c:pt>
                <c:pt idx="3">
                  <c:v>3200</c:v>
                </c:pt>
              </c:numCache>
            </c:numRef>
          </c:cat>
          <c:val>
            <c:numRef>
              <c:f>Sheet1!$U$52:$U$55</c:f>
              <c:numCache>
                <c:formatCode>General</c:formatCode>
                <c:ptCount val="4"/>
                <c:pt idx="0">
                  <c:v>56.02</c:v>
                </c:pt>
                <c:pt idx="1">
                  <c:v>30.3</c:v>
                </c:pt>
                <c:pt idx="2">
                  <c:v>15.7</c:v>
                </c:pt>
                <c:pt idx="3">
                  <c:v>8.1</c:v>
                </c:pt>
              </c:numCache>
            </c:numRef>
          </c:val>
          <c:smooth val="0"/>
          <c:extLst>
            <c:ext xmlns:c16="http://schemas.microsoft.com/office/drawing/2014/chart" uri="{C3380CC4-5D6E-409C-BE32-E72D297353CC}">
              <c16:uniqueId val="{00000000-C58F-4077-A2F6-6C136C2E4EDE}"/>
            </c:ext>
          </c:extLst>
        </c:ser>
        <c:ser>
          <c:idx val="0"/>
          <c:order val="1"/>
          <c:tx>
            <c:strRef>
              <c:f>Sheet1!$V$51</c:f>
              <c:strCache>
                <c:ptCount val="1"/>
                <c:pt idx="0">
                  <c:v>Minimum</c:v>
                </c:pt>
              </c:strCache>
            </c:strRef>
          </c:tx>
          <c:spPr>
            <a:ln w="25400" cap="rnd">
              <a:solidFill>
                <a:srgbClr val="FF3737"/>
              </a:solidFill>
              <a:prstDash val="sysDash"/>
              <a:round/>
            </a:ln>
            <a:effectLst/>
          </c:spPr>
          <c:marker>
            <c:symbol val="none"/>
          </c:marker>
          <c:val>
            <c:numRef>
              <c:f>Sheet1!$V$52:$V$55</c:f>
              <c:numCache>
                <c:formatCode>General</c:formatCode>
                <c:ptCount val="4"/>
                <c:pt idx="0">
                  <c:v>30</c:v>
                </c:pt>
                <c:pt idx="1">
                  <c:v>30</c:v>
                </c:pt>
                <c:pt idx="2">
                  <c:v>30</c:v>
                </c:pt>
                <c:pt idx="3">
                  <c:v>30</c:v>
                </c:pt>
              </c:numCache>
            </c:numRef>
          </c:val>
          <c:smooth val="0"/>
          <c:extLst>
            <c:ext xmlns:c16="http://schemas.microsoft.com/office/drawing/2014/chart" uri="{C3380CC4-5D6E-409C-BE32-E72D297353CC}">
              <c16:uniqueId val="{00000001-C58F-4077-A2F6-6C136C2E4EDE}"/>
            </c:ext>
          </c:extLst>
        </c:ser>
        <c:ser>
          <c:idx val="2"/>
          <c:order val="2"/>
          <c:tx>
            <c:strRef>
              <c:f>Sheet1!$W$51</c:f>
              <c:strCache>
                <c:ptCount val="1"/>
                <c:pt idx="0">
                  <c:v>Ideal</c:v>
                </c:pt>
              </c:strCache>
            </c:strRef>
          </c:tx>
          <c:spPr>
            <a:ln w="25400" cap="rnd">
              <a:solidFill>
                <a:srgbClr val="06A002"/>
              </a:solidFill>
              <a:prstDash val="sysDash"/>
              <a:round/>
            </a:ln>
            <a:effectLst/>
          </c:spPr>
          <c:marker>
            <c:symbol val="none"/>
          </c:marker>
          <c:val>
            <c:numRef>
              <c:f>Sheet1!$W$52:$W$55</c:f>
              <c:numCache>
                <c:formatCode>General</c:formatCode>
                <c:ptCount val="4"/>
                <c:pt idx="0">
                  <c:v>60</c:v>
                </c:pt>
                <c:pt idx="1">
                  <c:v>60</c:v>
                </c:pt>
                <c:pt idx="2">
                  <c:v>60</c:v>
                </c:pt>
                <c:pt idx="3">
                  <c:v>60</c:v>
                </c:pt>
              </c:numCache>
            </c:numRef>
          </c:val>
          <c:smooth val="0"/>
          <c:extLst>
            <c:ext xmlns:c16="http://schemas.microsoft.com/office/drawing/2014/chart" uri="{C3380CC4-5D6E-409C-BE32-E72D297353CC}">
              <c16:uniqueId val="{00000002-C58F-4077-A2F6-6C136C2E4EDE}"/>
            </c:ext>
          </c:extLst>
        </c:ser>
        <c:dLbls>
          <c:showLegendKey val="0"/>
          <c:showVal val="0"/>
          <c:showCatName val="0"/>
          <c:showSerName val="0"/>
          <c:showPercent val="0"/>
          <c:showBubbleSize val="0"/>
        </c:dLbls>
        <c:smooth val="0"/>
        <c:axId val="839610335"/>
        <c:axId val="945125791"/>
      </c:lineChart>
      <c:catAx>
        <c:axId val="839610335"/>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Total Number of Guide Hairs</a:t>
                </a:r>
              </a:p>
            </c:rich>
          </c:tx>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945125791"/>
        <c:crosses val="autoZero"/>
        <c:auto val="1"/>
        <c:lblAlgn val="ctr"/>
        <c:lblOffset val="100"/>
        <c:noMultiLvlLbl val="0"/>
      </c:catAx>
      <c:valAx>
        <c:axId val="945125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rate (fps)</a:t>
                </a:r>
              </a:p>
            </c:rich>
          </c:tx>
          <c:layout>
            <c:manualLayout>
              <c:xMode val="edge"/>
              <c:yMode val="edge"/>
              <c:x val="1.5555778412835966E-2"/>
              <c:y val="0.27632715526944468"/>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839610335"/>
        <c:crosses val="autoZero"/>
        <c:crossBetween val="midCat"/>
      </c:valAx>
      <c:spPr>
        <a:noFill/>
        <a:ln w="6350">
          <a:solidFill>
            <a:schemeClr val="tx1"/>
          </a:solid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Sheet1!$C$2</c:f>
              <c:strCache>
                <c:ptCount val="1"/>
                <c:pt idx="0">
                  <c:v>Frame time (ms)</c:v>
                </c:pt>
              </c:strCache>
            </c:strRef>
          </c:tx>
          <c:spPr>
            <a:solidFill>
              <a:srgbClr val="A5BBE3"/>
            </a:solidFill>
            <a:ln w="6350">
              <a:solidFill>
                <a:srgbClr val="002060"/>
              </a:solidFill>
            </a:ln>
            <a:effectLst/>
          </c:spPr>
          <c:invertIfNegative val="0"/>
          <c:dLbls>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Sheet1!$B$3:$B$8</c:f>
              <c:strCache>
                <c:ptCount val="5"/>
                <c:pt idx="1">
                  <c:v>Normal</c:v>
                </c:pt>
                <c:pt idx="2">
                  <c:v>Curly</c:v>
                </c:pt>
                <c:pt idx="3">
                  <c:v>Long</c:v>
                </c:pt>
                <c:pt idx="4">
                  <c:v>Long and Curly</c:v>
                </c:pt>
              </c:strCache>
            </c:strRef>
          </c:cat>
          <c:val>
            <c:numRef>
              <c:f>Sheet1!$C$3:$C$8</c:f>
              <c:numCache>
                <c:formatCode>General</c:formatCode>
                <c:ptCount val="6"/>
                <c:pt idx="1">
                  <c:v>17.850000000000001</c:v>
                </c:pt>
                <c:pt idx="2">
                  <c:v>20.350000000000001</c:v>
                </c:pt>
                <c:pt idx="3">
                  <c:v>18.63</c:v>
                </c:pt>
                <c:pt idx="4">
                  <c:v>22.43</c:v>
                </c:pt>
              </c:numCache>
            </c:numRef>
          </c:val>
          <c:extLst>
            <c:ext xmlns:c16="http://schemas.microsoft.com/office/drawing/2014/chart" uri="{C3380CC4-5D6E-409C-BE32-E72D297353CC}">
              <c16:uniqueId val="{00000000-6F21-445E-BD37-D1AF99892937}"/>
            </c:ext>
          </c:extLst>
        </c:ser>
        <c:dLbls>
          <c:showLegendKey val="0"/>
          <c:showVal val="0"/>
          <c:showCatName val="0"/>
          <c:showSerName val="0"/>
          <c:showPercent val="0"/>
          <c:showBubbleSize val="0"/>
        </c:dLbls>
        <c:gapWidth val="75"/>
        <c:overlap val="-25"/>
        <c:axId val="1789814751"/>
        <c:axId val="1132375151"/>
      </c:barChart>
      <c:lineChart>
        <c:grouping val="standard"/>
        <c:varyColors val="0"/>
        <c:ser>
          <c:idx val="1"/>
          <c:order val="1"/>
          <c:tx>
            <c:strRef>
              <c:f>Sheet1!$D$2</c:f>
              <c:strCache>
                <c:ptCount val="1"/>
                <c:pt idx="0">
                  <c:v>60FPS</c:v>
                </c:pt>
              </c:strCache>
            </c:strRef>
          </c:tx>
          <c:spPr>
            <a:ln w="25400" cap="rnd">
              <a:solidFill>
                <a:srgbClr val="06A002"/>
              </a:solidFill>
              <a:prstDash val="sysDash"/>
              <a:round/>
            </a:ln>
            <a:effectLst/>
          </c:spPr>
          <c:marker>
            <c:symbol val="none"/>
          </c:marker>
          <c:val>
            <c:numRef>
              <c:f>Sheet1!$D$3:$D$8</c:f>
              <c:numCache>
                <c:formatCode>0.000</c:formatCode>
                <c:ptCount val="6"/>
                <c:pt idx="0">
                  <c:v>16.666666666666668</c:v>
                </c:pt>
                <c:pt idx="1">
                  <c:v>16.666666666666668</c:v>
                </c:pt>
                <c:pt idx="2">
                  <c:v>16.666666666666668</c:v>
                </c:pt>
                <c:pt idx="3">
                  <c:v>16.666666666666668</c:v>
                </c:pt>
                <c:pt idx="4">
                  <c:v>16.666666666666668</c:v>
                </c:pt>
                <c:pt idx="5">
                  <c:v>16.666666666666668</c:v>
                </c:pt>
              </c:numCache>
            </c:numRef>
          </c:val>
          <c:smooth val="0"/>
          <c:extLst>
            <c:ext xmlns:c16="http://schemas.microsoft.com/office/drawing/2014/chart" uri="{C3380CC4-5D6E-409C-BE32-E72D297353CC}">
              <c16:uniqueId val="{00000001-6F21-445E-BD37-D1AF99892937}"/>
            </c:ext>
          </c:extLst>
        </c:ser>
        <c:ser>
          <c:idx val="2"/>
          <c:order val="2"/>
          <c:tx>
            <c:strRef>
              <c:f>Sheet1!$E$2</c:f>
              <c:strCache>
                <c:ptCount val="1"/>
                <c:pt idx="0">
                  <c:v>30FPS</c:v>
                </c:pt>
              </c:strCache>
            </c:strRef>
          </c:tx>
          <c:spPr>
            <a:ln w="25400" cap="rnd">
              <a:solidFill>
                <a:srgbClr val="FF3737"/>
              </a:solidFill>
              <a:prstDash val="sysDash"/>
              <a:round/>
            </a:ln>
            <a:effectLst/>
          </c:spPr>
          <c:marker>
            <c:symbol val="none"/>
          </c:marker>
          <c:val>
            <c:numRef>
              <c:f>Sheet1!$E$3:$E$8</c:f>
              <c:numCache>
                <c:formatCode>General</c:formatCode>
                <c:ptCount val="6"/>
                <c:pt idx="0">
                  <c:v>33.333333333333336</c:v>
                </c:pt>
                <c:pt idx="1">
                  <c:v>33.333333333333336</c:v>
                </c:pt>
                <c:pt idx="2">
                  <c:v>33.333333333333336</c:v>
                </c:pt>
                <c:pt idx="3">
                  <c:v>33.333333333333336</c:v>
                </c:pt>
                <c:pt idx="4">
                  <c:v>33.333333333333336</c:v>
                </c:pt>
                <c:pt idx="5">
                  <c:v>33.333333333333336</c:v>
                </c:pt>
              </c:numCache>
            </c:numRef>
          </c:val>
          <c:smooth val="0"/>
          <c:extLst>
            <c:ext xmlns:c16="http://schemas.microsoft.com/office/drawing/2014/chart" uri="{C3380CC4-5D6E-409C-BE32-E72D297353CC}">
              <c16:uniqueId val="{00000002-6F21-445E-BD37-D1AF99892937}"/>
            </c:ext>
          </c:extLst>
        </c:ser>
        <c:dLbls>
          <c:showLegendKey val="0"/>
          <c:showVal val="0"/>
          <c:showCatName val="0"/>
          <c:showSerName val="0"/>
          <c:showPercent val="0"/>
          <c:showBubbleSize val="0"/>
        </c:dLbls>
        <c:marker val="1"/>
        <c:smooth val="0"/>
        <c:axId val="1789814751"/>
        <c:axId val="1132375151"/>
      </c:lineChart>
      <c:catAx>
        <c:axId val="1789814751"/>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Hair type</a:t>
                </a:r>
              </a:p>
            </c:rich>
          </c:tx>
          <c:layout>
            <c:manualLayout>
              <c:xMode val="edge"/>
              <c:yMode val="edge"/>
              <c:x val="0.3971543742641816"/>
              <c:y val="0.87212068605778603"/>
            </c:manualLayout>
          </c:layout>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none"/>
        <c:minorTickMark val="none"/>
        <c:tickLblPos val="low"/>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1132375151"/>
        <c:crosses val="autoZero"/>
        <c:auto val="1"/>
        <c:lblAlgn val="ctr"/>
        <c:lblOffset val="0"/>
        <c:tickMarkSkip val="1"/>
        <c:noMultiLvlLbl val="0"/>
      </c:catAx>
      <c:valAx>
        <c:axId val="1132375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time (ms)</a:t>
                </a:r>
              </a:p>
            </c:rich>
          </c:tx>
          <c:layout>
            <c:manualLayout>
              <c:xMode val="edge"/>
              <c:yMode val="edge"/>
              <c:x val="1.4219272208238288E-2"/>
              <c:y val="0.2000146812649505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1789814751"/>
        <c:crosses val="autoZero"/>
        <c:crossBetween val="midCat"/>
      </c:valAx>
      <c:spPr>
        <a:noFill/>
        <a:ln w="6350">
          <a:solidFill>
            <a:schemeClr val="tx1"/>
          </a:solidFill>
        </a:ln>
        <a:effectLst/>
      </c:spPr>
    </c:plotArea>
    <c:legend>
      <c:legendPos val="r"/>
      <c:legendEntry>
        <c:idx val="0"/>
        <c:delete val="1"/>
      </c:legendEntry>
      <c:legendEntry>
        <c:idx val="1"/>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Entry>
      <c:legendEntry>
        <c:idx val="2"/>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Entry>
      <c:layout>
        <c:manualLayout>
          <c:xMode val="edge"/>
          <c:yMode val="edge"/>
          <c:x val="0.81750877862583016"/>
          <c:y val="0.42138714548867601"/>
          <c:w val="0.16309590684477621"/>
          <c:h val="0.15722550081650472"/>
        </c:manualLayout>
      </c:layout>
      <c:overlay val="0"/>
      <c:spPr>
        <a:noFill/>
        <a:ln w="6350">
          <a:solidFill>
            <a:schemeClr val="tx1">
              <a:lumMod val="65000"/>
              <a:lumOff val="35000"/>
            </a:schemeClr>
          </a:solid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Sheet1!$C$2</c:f>
              <c:strCache>
                <c:ptCount val="1"/>
                <c:pt idx="0">
                  <c:v>Frame time (ms)</c:v>
                </c:pt>
              </c:strCache>
            </c:strRef>
          </c:tx>
          <c:spPr>
            <a:solidFill>
              <a:srgbClr val="A5BBE3"/>
            </a:solidFill>
            <a:ln w="6350">
              <a:solidFill>
                <a:srgbClr val="002060"/>
              </a:solidFill>
            </a:ln>
            <a:effectLst/>
          </c:spPr>
          <c:invertIfNegative val="0"/>
          <c:dLbls>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Sheet1!$B$3:$B$8</c:f>
              <c:strCache>
                <c:ptCount val="5"/>
                <c:pt idx="1">
                  <c:v>Normal</c:v>
                </c:pt>
                <c:pt idx="2">
                  <c:v>Curly</c:v>
                </c:pt>
                <c:pt idx="3">
                  <c:v>Long</c:v>
                </c:pt>
                <c:pt idx="4">
                  <c:v>Long and Curly</c:v>
                </c:pt>
              </c:strCache>
            </c:strRef>
          </c:cat>
          <c:val>
            <c:numRef>
              <c:f>Sheet1!$C$3:$C$8</c:f>
              <c:numCache>
                <c:formatCode>General</c:formatCode>
                <c:ptCount val="6"/>
                <c:pt idx="1">
                  <c:v>17.850000000000001</c:v>
                </c:pt>
                <c:pt idx="2">
                  <c:v>20.350000000000001</c:v>
                </c:pt>
                <c:pt idx="3">
                  <c:v>18.63</c:v>
                </c:pt>
                <c:pt idx="4">
                  <c:v>22.43</c:v>
                </c:pt>
              </c:numCache>
            </c:numRef>
          </c:val>
          <c:extLst>
            <c:ext xmlns:c16="http://schemas.microsoft.com/office/drawing/2014/chart" uri="{C3380CC4-5D6E-409C-BE32-E72D297353CC}">
              <c16:uniqueId val="{00000000-931F-45C2-AE45-BAACEC87C5D2}"/>
            </c:ext>
          </c:extLst>
        </c:ser>
        <c:dLbls>
          <c:showLegendKey val="0"/>
          <c:showVal val="0"/>
          <c:showCatName val="0"/>
          <c:showSerName val="0"/>
          <c:showPercent val="0"/>
          <c:showBubbleSize val="0"/>
        </c:dLbls>
        <c:gapWidth val="75"/>
        <c:overlap val="-25"/>
        <c:axId val="1789814751"/>
        <c:axId val="1132375151"/>
      </c:barChart>
      <c:lineChart>
        <c:grouping val="standard"/>
        <c:varyColors val="0"/>
        <c:ser>
          <c:idx val="1"/>
          <c:order val="1"/>
          <c:tx>
            <c:strRef>
              <c:f>Sheet1!$D$2</c:f>
              <c:strCache>
                <c:ptCount val="1"/>
                <c:pt idx="0">
                  <c:v>60FPS</c:v>
                </c:pt>
              </c:strCache>
            </c:strRef>
          </c:tx>
          <c:spPr>
            <a:ln w="25400" cap="rnd">
              <a:solidFill>
                <a:srgbClr val="06A002"/>
              </a:solidFill>
              <a:prstDash val="sysDash"/>
              <a:round/>
            </a:ln>
            <a:effectLst/>
          </c:spPr>
          <c:marker>
            <c:symbol val="none"/>
          </c:marker>
          <c:val>
            <c:numRef>
              <c:f>Sheet1!$D$3:$D$8</c:f>
              <c:numCache>
                <c:formatCode>0.000</c:formatCode>
                <c:ptCount val="6"/>
                <c:pt idx="0">
                  <c:v>16.666666666666668</c:v>
                </c:pt>
                <c:pt idx="1">
                  <c:v>16.666666666666668</c:v>
                </c:pt>
                <c:pt idx="2">
                  <c:v>16.666666666666668</c:v>
                </c:pt>
                <c:pt idx="3">
                  <c:v>16.666666666666668</c:v>
                </c:pt>
                <c:pt idx="4">
                  <c:v>16.666666666666668</c:v>
                </c:pt>
                <c:pt idx="5">
                  <c:v>16.666666666666668</c:v>
                </c:pt>
              </c:numCache>
            </c:numRef>
          </c:val>
          <c:smooth val="0"/>
          <c:extLst>
            <c:ext xmlns:c16="http://schemas.microsoft.com/office/drawing/2014/chart" uri="{C3380CC4-5D6E-409C-BE32-E72D297353CC}">
              <c16:uniqueId val="{00000001-931F-45C2-AE45-BAACEC87C5D2}"/>
            </c:ext>
          </c:extLst>
        </c:ser>
        <c:ser>
          <c:idx val="2"/>
          <c:order val="2"/>
          <c:tx>
            <c:strRef>
              <c:f>Sheet1!$E$2</c:f>
              <c:strCache>
                <c:ptCount val="1"/>
                <c:pt idx="0">
                  <c:v>30FPS</c:v>
                </c:pt>
              </c:strCache>
            </c:strRef>
          </c:tx>
          <c:spPr>
            <a:ln w="25400" cap="rnd">
              <a:solidFill>
                <a:srgbClr val="FF3737"/>
              </a:solidFill>
              <a:prstDash val="sysDash"/>
              <a:round/>
            </a:ln>
            <a:effectLst/>
          </c:spPr>
          <c:marker>
            <c:symbol val="none"/>
          </c:marker>
          <c:val>
            <c:numRef>
              <c:f>Sheet1!$E$3:$E$8</c:f>
              <c:numCache>
                <c:formatCode>General</c:formatCode>
                <c:ptCount val="6"/>
                <c:pt idx="0">
                  <c:v>33.333333333333336</c:v>
                </c:pt>
                <c:pt idx="1">
                  <c:v>33.333333333333336</c:v>
                </c:pt>
                <c:pt idx="2">
                  <c:v>33.333333333333336</c:v>
                </c:pt>
                <c:pt idx="3">
                  <c:v>33.333333333333336</c:v>
                </c:pt>
                <c:pt idx="4">
                  <c:v>33.333333333333336</c:v>
                </c:pt>
                <c:pt idx="5">
                  <c:v>33.333333333333336</c:v>
                </c:pt>
              </c:numCache>
            </c:numRef>
          </c:val>
          <c:smooth val="0"/>
          <c:extLst>
            <c:ext xmlns:c16="http://schemas.microsoft.com/office/drawing/2014/chart" uri="{C3380CC4-5D6E-409C-BE32-E72D297353CC}">
              <c16:uniqueId val="{00000002-931F-45C2-AE45-BAACEC87C5D2}"/>
            </c:ext>
          </c:extLst>
        </c:ser>
        <c:dLbls>
          <c:showLegendKey val="0"/>
          <c:showVal val="0"/>
          <c:showCatName val="0"/>
          <c:showSerName val="0"/>
          <c:showPercent val="0"/>
          <c:showBubbleSize val="0"/>
        </c:dLbls>
        <c:marker val="1"/>
        <c:smooth val="0"/>
        <c:axId val="1789814751"/>
        <c:axId val="1132375151"/>
      </c:lineChart>
      <c:catAx>
        <c:axId val="1789814751"/>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Hair type</a:t>
                </a:r>
              </a:p>
            </c:rich>
          </c:tx>
          <c:layout>
            <c:manualLayout>
              <c:xMode val="edge"/>
              <c:yMode val="edge"/>
              <c:x val="0.3971543742641816"/>
              <c:y val="0.87212068605778603"/>
            </c:manualLayout>
          </c:layout>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none"/>
        <c:minorTickMark val="none"/>
        <c:tickLblPos val="low"/>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1132375151"/>
        <c:crosses val="autoZero"/>
        <c:auto val="1"/>
        <c:lblAlgn val="ctr"/>
        <c:lblOffset val="0"/>
        <c:tickMarkSkip val="1"/>
        <c:noMultiLvlLbl val="0"/>
      </c:catAx>
      <c:valAx>
        <c:axId val="1132375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time (ms)</a:t>
                </a:r>
              </a:p>
            </c:rich>
          </c:tx>
          <c:layout>
            <c:manualLayout>
              <c:xMode val="edge"/>
              <c:yMode val="edge"/>
              <c:x val="1.4219272208238288E-2"/>
              <c:y val="0.2000146812649505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1789814751"/>
        <c:crosses val="autoZero"/>
        <c:crossBetween val="midCat"/>
      </c:valAx>
      <c:spPr>
        <a:noFill/>
        <a:ln w="6350">
          <a:solidFill>
            <a:schemeClr val="tx1"/>
          </a:solidFill>
        </a:ln>
        <a:effectLst/>
      </c:spPr>
    </c:plotArea>
    <c:legend>
      <c:legendPos val="r"/>
      <c:legendEntry>
        <c:idx val="0"/>
        <c:delete val="1"/>
      </c:legendEntry>
      <c:legendEntry>
        <c:idx val="1"/>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Entry>
      <c:legendEntry>
        <c:idx val="2"/>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Entry>
      <c:layout>
        <c:manualLayout>
          <c:xMode val="edge"/>
          <c:yMode val="edge"/>
          <c:x val="0.81750877862583016"/>
          <c:y val="0.42138714548867601"/>
          <c:w val="0.16309590684477621"/>
          <c:h val="0.15722550081650472"/>
        </c:manualLayout>
      </c:layout>
      <c:overlay val="0"/>
      <c:spPr>
        <a:noFill/>
        <a:ln w="6350">
          <a:solidFill>
            <a:schemeClr val="tx1">
              <a:lumMod val="65000"/>
              <a:lumOff val="35000"/>
            </a:schemeClr>
          </a:solid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Sheet1!$U$68</c:f>
              <c:strCache>
                <c:ptCount val="1"/>
                <c:pt idx="0">
                  <c:v>Frame Rate (fps)</c:v>
                </c:pt>
              </c:strCache>
            </c:strRef>
          </c:tx>
          <c:spPr>
            <a:ln w="28575" cap="rnd">
              <a:solidFill>
                <a:schemeClr val="accent1"/>
              </a:solidFill>
              <a:round/>
            </a:ln>
            <a:effectLst/>
          </c:spPr>
          <c:marker>
            <c:symbol val="none"/>
          </c:marker>
          <c:cat>
            <c:numRef>
              <c:f>Sheet1!$T$69:$T$73</c:f>
              <c:numCache>
                <c:formatCode>General</c:formatCode>
                <c:ptCount val="5"/>
                <c:pt idx="0">
                  <c:v>25600</c:v>
                </c:pt>
                <c:pt idx="1">
                  <c:v>32000</c:v>
                </c:pt>
                <c:pt idx="2">
                  <c:v>38400</c:v>
                </c:pt>
                <c:pt idx="3">
                  <c:v>44800</c:v>
                </c:pt>
                <c:pt idx="4">
                  <c:v>51200</c:v>
                </c:pt>
              </c:numCache>
            </c:numRef>
          </c:cat>
          <c:val>
            <c:numRef>
              <c:f>Sheet1!$U$69:$U$73</c:f>
              <c:numCache>
                <c:formatCode>General</c:formatCode>
                <c:ptCount val="5"/>
                <c:pt idx="0">
                  <c:v>56.02</c:v>
                </c:pt>
                <c:pt idx="1">
                  <c:v>47.17</c:v>
                </c:pt>
                <c:pt idx="2">
                  <c:v>39.49</c:v>
                </c:pt>
                <c:pt idx="3">
                  <c:v>34.64</c:v>
                </c:pt>
                <c:pt idx="4">
                  <c:v>31.72</c:v>
                </c:pt>
              </c:numCache>
            </c:numRef>
          </c:val>
          <c:smooth val="0"/>
          <c:extLst>
            <c:ext xmlns:c16="http://schemas.microsoft.com/office/drawing/2014/chart" uri="{C3380CC4-5D6E-409C-BE32-E72D297353CC}">
              <c16:uniqueId val="{00000000-8F65-429F-9D1A-CACC7E48C68E}"/>
            </c:ext>
          </c:extLst>
        </c:ser>
        <c:ser>
          <c:idx val="2"/>
          <c:order val="1"/>
          <c:tx>
            <c:strRef>
              <c:f>Sheet1!$W$68</c:f>
              <c:strCache>
                <c:ptCount val="1"/>
                <c:pt idx="0">
                  <c:v>Ideal</c:v>
                </c:pt>
              </c:strCache>
            </c:strRef>
          </c:tx>
          <c:spPr>
            <a:ln w="28575" cap="rnd">
              <a:solidFill>
                <a:srgbClr val="06A002"/>
              </a:solidFill>
              <a:prstDash val="sysDash"/>
              <a:round/>
            </a:ln>
            <a:effectLst/>
          </c:spPr>
          <c:marker>
            <c:symbol val="none"/>
          </c:marker>
          <c:cat>
            <c:numRef>
              <c:f>Sheet1!$T$69:$T$73</c:f>
              <c:numCache>
                <c:formatCode>General</c:formatCode>
                <c:ptCount val="5"/>
                <c:pt idx="0">
                  <c:v>25600</c:v>
                </c:pt>
                <c:pt idx="1">
                  <c:v>32000</c:v>
                </c:pt>
                <c:pt idx="2">
                  <c:v>38400</c:v>
                </c:pt>
                <c:pt idx="3">
                  <c:v>44800</c:v>
                </c:pt>
                <c:pt idx="4">
                  <c:v>51200</c:v>
                </c:pt>
              </c:numCache>
            </c:numRef>
          </c:cat>
          <c:val>
            <c:numRef>
              <c:f>Sheet1!$W$69:$W$73</c:f>
              <c:numCache>
                <c:formatCode>General</c:formatCode>
                <c:ptCount val="5"/>
                <c:pt idx="0">
                  <c:v>60</c:v>
                </c:pt>
                <c:pt idx="1">
                  <c:v>60</c:v>
                </c:pt>
                <c:pt idx="2">
                  <c:v>60</c:v>
                </c:pt>
                <c:pt idx="3">
                  <c:v>60</c:v>
                </c:pt>
                <c:pt idx="4">
                  <c:v>60</c:v>
                </c:pt>
              </c:numCache>
            </c:numRef>
          </c:val>
          <c:smooth val="0"/>
          <c:extLst>
            <c:ext xmlns:c16="http://schemas.microsoft.com/office/drawing/2014/chart" uri="{C3380CC4-5D6E-409C-BE32-E72D297353CC}">
              <c16:uniqueId val="{00000001-8F65-429F-9D1A-CACC7E48C68E}"/>
            </c:ext>
          </c:extLst>
        </c:ser>
        <c:ser>
          <c:idx val="3"/>
          <c:order val="2"/>
          <c:tx>
            <c:strRef>
              <c:f>Sheet1!$V$68</c:f>
              <c:strCache>
                <c:ptCount val="1"/>
                <c:pt idx="0">
                  <c:v>Minimum</c:v>
                </c:pt>
              </c:strCache>
            </c:strRef>
          </c:tx>
          <c:spPr>
            <a:ln w="28575" cap="rnd">
              <a:solidFill>
                <a:srgbClr val="FF3737"/>
              </a:solidFill>
              <a:prstDash val="sysDash"/>
              <a:round/>
            </a:ln>
            <a:effectLst/>
          </c:spPr>
          <c:marker>
            <c:symbol val="none"/>
          </c:marker>
          <c:val>
            <c:numRef>
              <c:f>Sheet1!$V$69:$V$73</c:f>
              <c:numCache>
                <c:formatCode>General</c:formatCode>
                <c:ptCount val="5"/>
                <c:pt idx="0">
                  <c:v>30</c:v>
                </c:pt>
                <c:pt idx="1">
                  <c:v>30</c:v>
                </c:pt>
                <c:pt idx="2">
                  <c:v>30</c:v>
                </c:pt>
                <c:pt idx="3">
                  <c:v>30</c:v>
                </c:pt>
                <c:pt idx="4">
                  <c:v>30</c:v>
                </c:pt>
              </c:numCache>
            </c:numRef>
          </c:val>
          <c:smooth val="0"/>
          <c:extLst>
            <c:ext xmlns:c16="http://schemas.microsoft.com/office/drawing/2014/chart" uri="{C3380CC4-5D6E-409C-BE32-E72D297353CC}">
              <c16:uniqueId val="{00000002-8F65-429F-9D1A-CACC7E48C68E}"/>
            </c:ext>
          </c:extLst>
        </c:ser>
        <c:dLbls>
          <c:showLegendKey val="0"/>
          <c:showVal val="0"/>
          <c:showCatName val="0"/>
          <c:showSerName val="0"/>
          <c:showPercent val="0"/>
          <c:showBubbleSize val="0"/>
        </c:dLbls>
        <c:smooth val="0"/>
        <c:axId val="839610335"/>
        <c:axId val="945125791"/>
      </c:lineChart>
      <c:catAx>
        <c:axId val="839610335"/>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Total Number of Hair Strands</a:t>
                </a:r>
              </a:p>
            </c:rich>
          </c:tx>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945125791"/>
        <c:crosses val="autoZero"/>
        <c:auto val="1"/>
        <c:lblAlgn val="ctr"/>
        <c:lblOffset val="100"/>
        <c:noMultiLvlLbl val="0"/>
      </c:catAx>
      <c:valAx>
        <c:axId val="945125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rate (fps)</a:t>
                </a:r>
              </a:p>
            </c:rich>
          </c:tx>
          <c:layout>
            <c:manualLayout>
              <c:xMode val="edge"/>
              <c:yMode val="edge"/>
              <c:x val="1.6876235403551317E-2"/>
              <c:y val="0.2258371905988244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839610335"/>
        <c:crosses val="autoZero"/>
        <c:crossBetween val="midCat"/>
      </c:valAx>
      <c:spPr>
        <a:noFill/>
        <a:ln w="6350">
          <a:solidFill>
            <a:schemeClr val="tx1"/>
          </a:solid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Sheet1!$U$68</c:f>
              <c:strCache>
                <c:ptCount val="1"/>
                <c:pt idx="0">
                  <c:v>Frame Rate (fps)</c:v>
                </c:pt>
              </c:strCache>
            </c:strRef>
          </c:tx>
          <c:spPr>
            <a:ln w="28575" cap="rnd">
              <a:solidFill>
                <a:schemeClr val="accent1"/>
              </a:solidFill>
              <a:round/>
            </a:ln>
            <a:effectLst/>
          </c:spPr>
          <c:marker>
            <c:symbol val="none"/>
          </c:marker>
          <c:cat>
            <c:numRef>
              <c:f>Sheet1!$T$69:$T$73</c:f>
              <c:numCache>
                <c:formatCode>General</c:formatCode>
                <c:ptCount val="5"/>
                <c:pt idx="0">
                  <c:v>25600</c:v>
                </c:pt>
                <c:pt idx="1">
                  <c:v>32000</c:v>
                </c:pt>
                <c:pt idx="2">
                  <c:v>38400</c:v>
                </c:pt>
                <c:pt idx="3">
                  <c:v>44800</c:v>
                </c:pt>
                <c:pt idx="4">
                  <c:v>51200</c:v>
                </c:pt>
              </c:numCache>
            </c:numRef>
          </c:cat>
          <c:val>
            <c:numRef>
              <c:f>Sheet1!$U$69:$U$73</c:f>
              <c:numCache>
                <c:formatCode>General</c:formatCode>
                <c:ptCount val="5"/>
                <c:pt idx="0">
                  <c:v>56.02</c:v>
                </c:pt>
                <c:pt idx="1">
                  <c:v>47.17</c:v>
                </c:pt>
                <c:pt idx="2">
                  <c:v>39.49</c:v>
                </c:pt>
                <c:pt idx="3">
                  <c:v>34.64</c:v>
                </c:pt>
                <c:pt idx="4">
                  <c:v>31.72</c:v>
                </c:pt>
              </c:numCache>
            </c:numRef>
          </c:val>
          <c:smooth val="0"/>
          <c:extLst>
            <c:ext xmlns:c16="http://schemas.microsoft.com/office/drawing/2014/chart" uri="{C3380CC4-5D6E-409C-BE32-E72D297353CC}">
              <c16:uniqueId val="{00000000-104B-4842-8693-7640C52E8079}"/>
            </c:ext>
          </c:extLst>
        </c:ser>
        <c:ser>
          <c:idx val="2"/>
          <c:order val="1"/>
          <c:tx>
            <c:strRef>
              <c:f>Sheet1!$W$68</c:f>
              <c:strCache>
                <c:ptCount val="1"/>
                <c:pt idx="0">
                  <c:v>Ideal</c:v>
                </c:pt>
              </c:strCache>
            </c:strRef>
          </c:tx>
          <c:spPr>
            <a:ln w="28575" cap="rnd">
              <a:solidFill>
                <a:srgbClr val="06A002"/>
              </a:solidFill>
              <a:prstDash val="sysDash"/>
              <a:round/>
            </a:ln>
            <a:effectLst/>
          </c:spPr>
          <c:marker>
            <c:symbol val="none"/>
          </c:marker>
          <c:cat>
            <c:numRef>
              <c:f>Sheet1!$T$69:$T$73</c:f>
              <c:numCache>
                <c:formatCode>General</c:formatCode>
                <c:ptCount val="5"/>
                <c:pt idx="0">
                  <c:v>25600</c:v>
                </c:pt>
                <c:pt idx="1">
                  <c:v>32000</c:v>
                </c:pt>
                <c:pt idx="2">
                  <c:v>38400</c:v>
                </c:pt>
                <c:pt idx="3">
                  <c:v>44800</c:v>
                </c:pt>
                <c:pt idx="4">
                  <c:v>51200</c:v>
                </c:pt>
              </c:numCache>
            </c:numRef>
          </c:cat>
          <c:val>
            <c:numRef>
              <c:f>Sheet1!$W$69:$W$73</c:f>
              <c:numCache>
                <c:formatCode>General</c:formatCode>
                <c:ptCount val="5"/>
                <c:pt idx="0">
                  <c:v>60</c:v>
                </c:pt>
                <c:pt idx="1">
                  <c:v>60</c:v>
                </c:pt>
                <c:pt idx="2">
                  <c:v>60</c:v>
                </c:pt>
                <c:pt idx="3">
                  <c:v>60</c:v>
                </c:pt>
                <c:pt idx="4">
                  <c:v>60</c:v>
                </c:pt>
              </c:numCache>
            </c:numRef>
          </c:val>
          <c:smooth val="0"/>
          <c:extLst>
            <c:ext xmlns:c16="http://schemas.microsoft.com/office/drawing/2014/chart" uri="{C3380CC4-5D6E-409C-BE32-E72D297353CC}">
              <c16:uniqueId val="{00000001-104B-4842-8693-7640C52E8079}"/>
            </c:ext>
          </c:extLst>
        </c:ser>
        <c:ser>
          <c:idx val="3"/>
          <c:order val="2"/>
          <c:tx>
            <c:strRef>
              <c:f>Sheet1!$V$68</c:f>
              <c:strCache>
                <c:ptCount val="1"/>
                <c:pt idx="0">
                  <c:v>Minimum</c:v>
                </c:pt>
              </c:strCache>
            </c:strRef>
          </c:tx>
          <c:spPr>
            <a:ln w="28575" cap="rnd">
              <a:solidFill>
                <a:srgbClr val="FF3737"/>
              </a:solidFill>
              <a:prstDash val="sysDash"/>
              <a:round/>
            </a:ln>
            <a:effectLst/>
          </c:spPr>
          <c:marker>
            <c:symbol val="none"/>
          </c:marker>
          <c:val>
            <c:numRef>
              <c:f>Sheet1!$V$69:$V$73</c:f>
              <c:numCache>
                <c:formatCode>General</c:formatCode>
                <c:ptCount val="5"/>
                <c:pt idx="0">
                  <c:v>30</c:v>
                </c:pt>
                <c:pt idx="1">
                  <c:v>30</c:v>
                </c:pt>
                <c:pt idx="2">
                  <c:v>30</c:v>
                </c:pt>
                <c:pt idx="3">
                  <c:v>30</c:v>
                </c:pt>
                <c:pt idx="4">
                  <c:v>30</c:v>
                </c:pt>
              </c:numCache>
            </c:numRef>
          </c:val>
          <c:smooth val="0"/>
          <c:extLst>
            <c:ext xmlns:c16="http://schemas.microsoft.com/office/drawing/2014/chart" uri="{C3380CC4-5D6E-409C-BE32-E72D297353CC}">
              <c16:uniqueId val="{00000002-104B-4842-8693-7640C52E8079}"/>
            </c:ext>
          </c:extLst>
        </c:ser>
        <c:dLbls>
          <c:showLegendKey val="0"/>
          <c:showVal val="0"/>
          <c:showCatName val="0"/>
          <c:showSerName val="0"/>
          <c:showPercent val="0"/>
          <c:showBubbleSize val="0"/>
        </c:dLbls>
        <c:smooth val="0"/>
        <c:axId val="839610335"/>
        <c:axId val="945125791"/>
      </c:lineChart>
      <c:catAx>
        <c:axId val="839610335"/>
        <c:scaling>
          <c:orientation val="minMax"/>
        </c:scaling>
        <c:delete val="0"/>
        <c:axPos val="b"/>
        <c:title>
          <c:tx>
            <c:rich>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Total Number of Hair Strands</a:t>
                </a:r>
              </a:p>
            </c:rich>
          </c:tx>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out"/>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945125791"/>
        <c:crosses val="autoZero"/>
        <c:auto val="1"/>
        <c:lblAlgn val="ctr"/>
        <c:lblOffset val="100"/>
        <c:noMultiLvlLbl val="0"/>
      </c:catAx>
      <c:valAx>
        <c:axId val="945125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r>
                  <a:rPr lang="en-MY"/>
                  <a:t>Frame rate (fps)</a:t>
                </a:r>
              </a:p>
            </c:rich>
          </c:tx>
          <c:layout>
            <c:manualLayout>
              <c:xMode val="edge"/>
              <c:yMode val="edge"/>
              <c:x val="1.6876235403551317E-2"/>
              <c:y val="0.2258371905988244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General" sourceLinked="1"/>
        <c:majorTickMark val="in"/>
        <c:minorTickMark val="none"/>
        <c:tickLblPos val="nextTo"/>
        <c:spPr>
          <a:noFill/>
          <a:ln w="6350">
            <a:solidFill>
              <a:schemeClr val="tx1"/>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crossAx val="839610335"/>
        <c:crosses val="autoZero"/>
        <c:crossBetween val="midCat"/>
      </c:valAx>
      <c:spPr>
        <a:noFill/>
        <a:ln w="6350">
          <a:solidFill>
            <a:schemeClr val="tx1"/>
          </a:solid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1500" b="0" i="0" u="none" strike="noStrike" kern="1200" baseline="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sz="15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614D-714C-82BC-CAC3-6C0034A7B8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935F0F08-EF3D-30B4-A2EB-E867BA1C3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08D80C9E-7126-4530-365B-1B329BD733EC}"/>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0D1F84D6-C502-9180-653E-6CEE1C14CA4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06B539-468D-BD24-3C78-D03F4296A6BE}"/>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337688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7D38-F8ED-B3FC-6432-C8288148D4F7}"/>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73303A24-F1C8-8351-B0B0-73A8AAA3C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430A7A2-7973-1D97-682B-590B2251FF8A}"/>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7A0DB483-3D41-4691-DC3F-2F5DC63A0B9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E722B30-2B52-3ECA-A3FD-21A3CC09026E}"/>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35408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A9691E-CABB-D953-2D06-B87BC02CA3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F062534D-55C2-161A-9363-11FCA3EC59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53AFD36-C13D-4CF1-DD24-CE1B58E9F1AA}"/>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828C9067-5CFF-37EC-E46B-E4933926586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797F2C1-74EB-5498-8B32-E59617D42FEE}"/>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198077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6709-E1AF-1243-4B09-325904989D6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06C7699-73AB-0E1D-D1A2-2269E9A1B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9C4B775-5502-1105-A415-51DA3731DE71}"/>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34C7E039-9AD2-7472-5069-7A81B1C605B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9051CCC-33A3-2B0F-D10B-606BF0E0AAC3}"/>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352726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FFFA-7DD2-9B5F-D72F-5A84F3081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1EB1D49C-6E7E-DB7D-66BC-031598E53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9D035D-0FEB-02CB-B27F-3E90C21E4E8C}"/>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0EAD4251-CCD1-8872-841C-4A5EC7CA12C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1028063-1D36-A705-7308-8DA4B2B7069E}"/>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92204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49FA-6953-4305-EDDE-260100EB41B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50F791B-DDC5-DD05-9C18-ED774F8625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6C9D6AC-E7AB-CE9C-9025-EDEA4348FC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DF90DA03-29DE-1CE7-C745-B9F4B5567CA9}"/>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6" name="Footer Placeholder 5">
            <a:extLst>
              <a:ext uri="{FF2B5EF4-FFF2-40B4-BE49-F238E27FC236}">
                <a16:creationId xmlns:a16="http://schemas.microsoft.com/office/drawing/2014/main" id="{7C979652-8135-D51A-E84F-574BA939F94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AE8834A-EF93-CB85-B6D4-E8CF4BE1A3BA}"/>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222650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A5A8-F4C9-6404-9C43-C2CB1C60847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208DA2A-AEE3-7470-2CE3-1F54B70CE4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9D7471-514A-E495-ADD1-17AF5C1A94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B81A854-14A4-9EA3-F025-0707F9577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20F80A-6D6E-20DB-4D7E-1EB926434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1D028062-ADE5-5579-F676-7E245924D3F7}"/>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8" name="Footer Placeholder 7">
            <a:extLst>
              <a:ext uri="{FF2B5EF4-FFF2-40B4-BE49-F238E27FC236}">
                <a16:creationId xmlns:a16="http://schemas.microsoft.com/office/drawing/2014/main" id="{B3AF5804-CFEB-65B8-A478-831DA6CB0494}"/>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91C9365-1F41-66FC-8E58-D04F4589E3C3}"/>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2817209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9160-8D30-2C89-AC92-CB42CCF55F83}"/>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681601A6-4EE7-B84E-C6DD-4ADE43818A44}"/>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4" name="Footer Placeholder 3">
            <a:extLst>
              <a:ext uri="{FF2B5EF4-FFF2-40B4-BE49-F238E27FC236}">
                <a16:creationId xmlns:a16="http://schemas.microsoft.com/office/drawing/2014/main" id="{2CF6D11E-E819-ACE5-6ABF-2B794BAFB20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BE9A3D62-92ED-49E1-4F02-52171FA086D2}"/>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3278244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B6008-01D3-0176-C7A5-D7D48FDB13F0}"/>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3" name="Footer Placeholder 2">
            <a:extLst>
              <a:ext uri="{FF2B5EF4-FFF2-40B4-BE49-F238E27FC236}">
                <a16:creationId xmlns:a16="http://schemas.microsoft.com/office/drawing/2014/main" id="{5E2723DC-2C36-008F-2F60-828102D43FA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CF12568-DA8F-D6F4-D3E7-8B495DCAE094}"/>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121681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810F-C812-9A7C-D89C-2F1761C72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72975F8F-9777-C21A-76D5-6EFB767956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61074B95-20F5-A194-F2C0-8ED938C47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677C4-FE1E-9C3B-3279-80171DF38373}"/>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6" name="Footer Placeholder 5">
            <a:extLst>
              <a:ext uri="{FF2B5EF4-FFF2-40B4-BE49-F238E27FC236}">
                <a16:creationId xmlns:a16="http://schemas.microsoft.com/office/drawing/2014/main" id="{FBFCE7BC-61E3-72F1-E424-3A5EE3874B1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84132A8-C4CA-0745-1B17-26A30995C2F5}"/>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2634760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BC2D-A986-6635-2837-C80FE6B1D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F634FB8C-2FC2-0850-6A97-0122C420C4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EF0F9B4E-AE52-B68B-8F7B-B9F6D4A0A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39BBF-BAEA-FED0-9766-E0315B7B3878}"/>
              </a:ext>
            </a:extLst>
          </p:cNvPr>
          <p:cNvSpPr>
            <a:spLocks noGrp="1"/>
          </p:cNvSpPr>
          <p:nvPr>
            <p:ph type="dt" sz="half" idx="10"/>
          </p:nvPr>
        </p:nvSpPr>
        <p:spPr/>
        <p:txBody>
          <a:bodyPr/>
          <a:lstStyle/>
          <a:p>
            <a:fld id="{169561BA-ED9F-4B5B-91AC-0A0029BB36B3}" type="datetimeFigureOut">
              <a:rPr lang="en-MY" smtClean="0"/>
              <a:t>16/2/2024</a:t>
            </a:fld>
            <a:endParaRPr lang="en-MY"/>
          </a:p>
        </p:txBody>
      </p:sp>
      <p:sp>
        <p:nvSpPr>
          <p:cNvPr id="6" name="Footer Placeholder 5">
            <a:extLst>
              <a:ext uri="{FF2B5EF4-FFF2-40B4-BE49-F238E27FC236}">
                <a16:creationId xmlns:a16="http://schemas.microsoft.com/office/drawing/2014/main" id="{20356FFC-BF3D-86D2-AFE8-EC7BEF26958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8A29785-6D0C-1F16-27C1-0A805ED34164}"/>
              </a:ext>
            </a:extLst>
          </p:cNvPr>
          <p:cNvSpPr>
            <a:spLocks noGrp="1"/>
          </p:cNvSpPr>
          <p:nvPr>
            <p:ph type="sldNum" sz="quarter" idx="12"/>
          </p:nvPr>
        </p:nvSpPr>
        <p:spPr/>
        <p:txBody>
          <a:bodyPr/>
          <a:lstStyle/>
          <a:p>
            <a:fld id="{06E8D133-DBB0-4BD6-B90B-8D37E5A9B735}" type="slidenum">
              <a:rPr lang="en-MY" smtClean="0"/>
              <a:t>‹#›</a:t>
            </a:fld>
            <a:endParaRPr lang="en-MY"/>
          </a:p>
        </p:txBody>
      </p:sp>
    </p:spTree>
    <p:extLst>
      <p:ext uri="{BB962C8B-B14F-4D97-AF65-F5344CB8AC3E}">
        <p14:creationId xmlns:p14="http://schemas.microsoft.com/office/powerpoint/2010/main" val="20310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D0BF27-D5D6-08E8-F514-014BEA148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D04BC76-5391-F221-D82C-531C41E768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1076FE9-9B21-F714-28D7-0B3362B9E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561BA-ED9F-4B5B-91AC-0A0029BB36B3}" type="datetimeFigureOut">
              <a:rPr lang="en-MY" smtClean="0"/>
              <a:t>16/2/2024</a:t>
            </a:fld>
            <a:endParaRPr lang="en-MY"/>
          </a:p>
        </p:txBody>
      </p:sp>
      <p:sp>
        <p:nvSpPr>
          <p:cNvPr id="5" name="Footer Placeholder 4">
            <a:extLst>
              <a:ext uri="{FF2B5EF4-FFF2-40B4-BE49-F238E27FC236}">
                <a16:creationId xmlns:a16="http://schemas.microsoft.com/office/drawing/2014/main" id="{F3FAA677-96BE-C09C-9724-2C90367577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AD00A91D-5DB1-3800-D1E2-1B53689CC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8D133-DBB0-4BD6-B90B-8D37E5A9B735}" type="slidenum">
              <a:rPr lang="en-MY" smtClean="0"/>
              <a:t>‹#›</a:t>
            </a:fld>
            <a:endParaRPr lang="en-MY"/>
          </a:p>
        </p:txBody>
      </p:sp>
    </p:spTree>
    <p:extLst>
      <p:ext uri="{BB962C8B-B14F-4D97-AF65-F5344CB8AC3E}">
        <p14:creationId xmlns:p14="http://schemas.microsoft.com/office/powerpoint/2010/main" val="1381532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BBF989-BE20-4200-9456-A5092DC23F55}"/>
              </a:ext>
            </a:extLst>
          </p:cNvPr>
          <p:cNvPicPr/>
          <p:nvPr/>
        </p:nvPicPr>
        <p:blipFill>
          <a:blip r:embed="rId2">
            <a:alphaModFix/>
          </a:blip>
          <a:stretch>
            <a:fillRect/>
          </a:stretch>
        </p:blipFill>
        <p:spPr>
          <a:xfrm>
            <a:off x="2721564" y="649538"/>
            <a:ext cx="2760474" cy="896790"/>
          </a:xfrm>
          <a:prstGeom prst="rect">
            <a:avLst/>
          </a:prstGeom>
        </p:spPr>
      </p:pic>
      <p:pic>
        <p:nvPicPr>
          <p:cNvPr id="5" name="Picture 4" descr="A logo for a computer company&#10;&#10;Description automatically generated">
            <a:extLst>
              <a:ext uri="{FF2B5EF4-FFF2-40B4-BE49-F238E27FC236}">
                <a16:creationId xmlns:a16="http://schemas.microsoft.com/office/drawing/2014/main" id="{5D1DE71B-3E77-BAD7-017A-DF1F96783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964" y="391925"/>
            <a:ext cx="2761407" cy="1444428"/>
          </a:xfrm>
          <a:prstGeom prst="rect">
            <a:avLst/>
          </a:prstGeom>
        </p:spPr>
      </p:pic>
      <p:sp>
        <p:nvSpPr>
          <p:cNvPr id="6" name="Rectangle 5">
            <a:extLst>
              <a:ext uri="{FF2B5EF4-FFF2-40B4-BE49-F238E27FC236}">
                <a16:creationId xmlns:a16="http://schemas.microsoft.com/office/drawing/2014/main" id="{F5BEBF3E-B727-6142-2AE9-96A5CF5008C7}"/>
              </a:ext>
            </a:extLst>
          </p:cNvPr>
          <p:cNvSpPr/>
          <p:nvPr/>
        </p:nvSpPr>
        <p:spPr>
          <a:xfrm>
            <a:off x="0" y="4184605"/>
            <a:ext cx="12192000" cy="26733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EECFEBED-3573-30BB-F054-293362F49699}"/>
              </a:ext>
            </a:extLst>
          </p:cNvPr>
          <p:cNvSpPr txBox="1"/>
          <p:nvPr/>
        </p:nvSpPr>
        <p:spPr>
          <a:xfrm>
            <a:off x="637184" y="2276240"/>
            <a:ext cx="10917632" cy="1396793"/>
          </a:xfrm>
          <a:prstGeom prst="rect">
            <a:avLst/>
          </a:prstGeom>
          <a:noFill/>
        </p:spPr>
        <p:txBody>
          <a:bodyPr wrap="square">
            <a:spAutoFit/>
          </a:bodyPr>
          <a:lstStyle/>
          <a:p>
            <a:pPr algn="ctr">
              <a:lnSpc>
                <a:spcPct val="150000"/>
              </a:lnSpc>
            </a:pPr>
            <a:r>
              <a:rPr lang="en-US" sz="3000" kern="100" dirty="0">
                <a:effectLst/>
                <a:latin typeface="Trade Gothic Next Heavy" panose="020F0502020204030204" pitchFamily="34" charset="0"/>
                <a:ea typeface="DengXian" panose="02010600030101010101" pitchFamily="2" charset="-122"/>
                <a:cs typeface="Times New Roman" panose="02020603050405020304" pitchFamily="18" charset="0"/>
              </a:rPr>
              <a:t>REAL-TIME STRAND-BASED HAIR RENDERING USING GUIDE HAIR INTERPOLATION AND DEPTH PEELING</a:t>
            </a:r>
            <a:endParaRPr lang="en-MY" sz="3000" kern="100" dirty="0">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7B6F0B08-4EEE-F6D2-7F0F-85E33EB95BD5}"/>
              </a:ext>
            </a:extLst>
          </p:cNvPr>
          <p:cNvSpPr txBox="1"/>
          <p:nvPr/>
        </p:nvSpPr>
        <p:spPr>
          <a:xfrm>
            <a:off x="1564640" y="4446650"/>
            <a:ext cx="9062719" cy="2149306"/>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SUPERVISOR: RECHARD LEE</a:t>
            </a:r>
          </a:p>
          <a:p>
            <a:pPr algn="ctr">
              <a:lnSpc>
                <a:spcPct val="150000"/>
              </a:lnSpc>
            </a:pPr>
            <a:endParaRPr lang="en-MY"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a:p>
            <a:pPr algn="ctr">
              <a:spcAft>
                <a:spcPts val="800"/>
              </a:spcAft>
            </a:pPr>
            <a:r>
              <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JONATHAN LIEW EU JIN</a:t>
            </a:r>
          </a:p>
          <a:p>
            <a:pPr algn="ctr">
              <a:spcAft>
                <a:spcPts val="800"/>
              </a:spcAft>
            </a:pPr>
            <a:r>
              <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BS20110240</a:t>
            </a:r>
          </a:p>
        </p:txBody>
      </p:sp>
      <p:sp>
        <p:nvSpPr>
          <p:cNvPr id="10" name="Oval 9">
            <a:extLst>
              <a:ext uri="{FF2B5EF4-FFF2-40B4-BE49-F238E27FC236}">
                <a16:creationId xmlns:a16="http://schemas.microsoft.com/office/drawing/2014/main" id="{C1C4112B-BA47-27C6-56E1-C08CACF16DEF}"/>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Frame 10">
            <a:extLst>
              <a:ext uri="{FF2B5EF4-FFF2-40B4-BE49-F238E27FC236}">
                <a16:creationId xmlns:a16="http://schemas.microsoft.com/office/drawing/2014/main" id="{D87DF9A9-B710-7E71-0A99-D85D526709D5}"/>
              </a:ext>
            </a:extLst>
          </p:cNvPr>
          <p:cNvSpPr/>
          <p:nvPr/>
        </p:nvSpPr>
        <p:spPr>
          <a:xfrm rot="589293">
            <a:off x="-1001736" y="-1468371"/>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Tree>
    <p:extLst>
      <p:ext uri="{BB962C8B-B14F-4D97-AF65-F5344CB8AC3E}">
        <p14:creationId xmlns:p14="http://schemas.microsoft.com/office/powerpoint/2010/main" val="3241659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GUIDE HAIR PLACEMENT</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395951F2-7B01-1CBE-8657-C1D1CC7F711F}"/>
              </a:ext>
            </a:extLst>
          </p:cNvPr>
          <p:cNvSpPr/>
          <p:nvPr/>
        </p:nvSpPr>
        <p:spPr>
          <a:xfrm>
            <a:off x="4739951" y="2407298"/>
            <a:ext cx="7212563"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descr="A triangle with a match&#10;&#10;Description automatically generated">
            <a:extLst>
              <a:ext uri="{FF2B5EF4-FFF2-40B4-BE49-F238E27FC236}">
                <a16:creationId xmlns:a16="http://schemas.microsoft.com/office/drawing/2014/main" id="{6DAACA32-F6C4-248E-C209-44B68366C606}"/>
              </a:ext>
            </a:extLst>
          </p:cNvPr>
          <p:cNvPicPr>
            <a:picLocks noChangeAspect="1"/>
          </p:cNvPicPr>
          <p:nvPr/>
        </p:nvPicPr>
        <p:blipFill>
          <a:blip r:embed="rId2"/>
          <a:stretch>
            <a:fillRect/>
          </a:stretch>
        </p:blipFill>
        <p:spPr>
          <a:xfrm>
            <a:off x="4921390" y="2605433"/>
            <a:ext cx="6911104" cy="3602100"/>
          </a:xfrm>
          <a:prstGeom prst="rect">
            <a:avLst/>
          </a:prstGeom>
        </p:spPr>
      </p:pic>
      <p:sp>
        <p:nvSpPr>
          <p:cNvPr id="9" name="Rectangle 8">
            <a:extLst>
              <a:ext uri="{FF2B5EF4-FFF2-40B4-BE49-F238E27FC236}">
                <a16:creationId xmlns:a16="http://schemas.microsoft.com/office/drawing/2014/main" id="{B4771640-A06E-6E34-DCA3-7CCF1D310754}"/>
              </a:ext>
            </a:extLst>
          </p:cNvPr>
          <p:cNvSpPr/>
          <p:nvPr/>
        </p:nvSpPr>
        <p:spPr>
          <a:xfrm>
            <a:off x="359506" y="2407298"/>
            <a:ext cx="4140959"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Map imported texture on to sphere</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 random triangle on the sphere is selected</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 random point within the triangle is chosen </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Alpha values are fetched from the hair map’s texture coordinates</a:t>
            </a:r>
          </a:p>
        </p:txBody>
      </p:sp>
    </p:spTree>
    <p:extLst>
      <p:ext uri="{BB962C8B-B14F-4D97-AF65-F5344CB8AC3E}">
        <p14:creationId xmlns:p14="http://schemas.microsoft.com/office/powerpoint/2010/main" val="387957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GUIDE HAIR PLACEMENT</a:t>
            </a:r>
            <a:endParaRPr lang="en-MY" sz="2800" dirty="0">
              <a:effectLst>
                <a:outerShdw blurRad="101600" dist="101600" dir="2220000" algn="l" rotWithShape="0">
                  <a:prstClr val="black">
                    <a:alpha val="50000"/>
                  </a:prstClr>
                </a:outerShdw>
              </a:effectLst>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E3FD259-89A4-E56B-54CE-72A15F22E580}"/>
                  </a:ext>
                </a:extLst>
              </p:cNvPr>
              <p:cNvGraphicFramePr>
                <a:graphicFrameLocks noGrp="1"/>
              </p:cNvGraphicFramePr>
              <p:nvPr>
                <p:extLst>
                  <p:ext uri="{D42A27DB-BD31-4B8C-83A1-F6EECF244321}">
                    <p14:modId xmlns:p14="http://schemas.microsoft.com/office/powerpoint/2010/main" val="810992907"/>
                  </p:ext>
                </p:extLst>
              </p:nvPr>
            </p:nvGraphicFramePr>
            <p:xfrm>
              <a:off x="861060" y="3067146"/>
              <a:ext cx="4883642" cy="1912428"/>
            </p:xfrm>
            <a:graphic>
              <a:graphicData uri="http://schemas.openxmlformats.org/drawingml/2006/table">
                <a:tbl>
                  <a:tblPr firstRow="1" firstCol="1" bandRow="1">
                    <a:tableStyleId>{2D5ABB26-0587-4C30-8999-92F81FD0307C}</a:tableStyleId>
                  </a:tblPr>
                  <a:tblGrid>
                    <a:gridCol w="410834">
                      <a:extLst>
                        <a:ext uri="{9D8B030D-6E8A-4147-A177-3AD203B41FA5}">
                          <a16:colId xmlns:a16="http://schemas.microsoft.com/office/drawing/2014/main" val="2045460971"/>
                        </a:ext>
                      </a:extLst>
                    </a:gridCol>
                    <a:gridCol w="632349">
                      <a:extLst>
                        <a:ext uri="{9D8B030D-6E8A-4147-A177-3AD203B41FA5}">
                          <a16:colId xmlns:a16="http://schemas.microsoft.com/office/drawing/2014/main" val="3551225275"/>
                        </a:ext>
                      </a:extLst>
                    </a:gridCol>
                    <a:gridCol w="3840459">
                      <a:extLst>
                        <a:ext uri="{9D8B030D-6E8A-4147-A177-3AD203B41FA5}">
                          <a16:colId xmlns:a16="http://schemas.microsoft.com/office/drawing/2014/main" val="3321435461"/>
                        </a:ext>
                      </a:extLst>
                    </a:gridCol>
                  </a:tblGrid>
                  <a:tr h="325806">
                    <a:tc gridSpan="3">
                      <a:txBody>
                        <a:bodyPr/>
                        <a:lstStyle/>
                        <a:p>
                          <a:pPr algn="just">
                            <a:lnSpc>
                              <a:spcPct val="150000"/>
                            </a:lnSpc>
                          </a:pPr>
                          <a:r>
                            <a:rPr lang="en-MY" sz="1600" kern="100" dirty="0">
                              <a:effectLst/>
                            </a:rPr>
                            <a:t>Algorithm: Guide Hair Placement</a:t>
                          </a:r>
                          <a:endParaRPr lang="en-MY" sz="16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162733" marR="162733" marT="81367" marB="81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766689537"/>
                      </a:ext>
                    </a:extLst>
                  </a:tr>
                  <a:tr h="1424256">
                    <a:tc>
                      <a:txBody>
                        <a:bodyPr/>
                        <a:lstStyle/>
                        <a:p>
                          <a:pPr algn="just">
                            <a:lnSpc>
                              <a:spcPct val="150000"/>
                            </a:lnSpc>
                          </a:pPr>
                          <a:r>
                            <a:rPr lang="en-MY" sz="1600" kern="100">
                              <a:effectLst/>
                            </a:rPr>
                            <a:t>IN</a:t>
                          </a:r>
                        </a:p>
                        <a:p>
                          <a:pPr algn="just">
                            <a:lnSpc>
                              <a:spcPct val="150000"/>
                            </a:lnSpc>
                          </a:pPr>
                          <a:r>
                            <a:rPr lang="en-MY" sz="1600" kern="100">
                              <a:effectLst/>
                            </a:rPr>
                            <a:t> </a:t>
                          </a:r>
                          <a:endParaRPr lang="en-MY" sz="1600" kern="100">
                            <a:effectLst/>
                            <a:latin typeface="Tahoma" panose="020B0604030504040204" pitchFamily="34" charset="0"/>
                            <a:ea typeface="DengXian" panose="02010600030101010101" pitchFamily="2" charset="-122"/>
                            <a:cs typeface="Times New Roman" panose="02020603050405020304" pitchFamily="18" charset="0"/>
                          </a:endParaRPr>
                        </a:p>
                      </a:txBody>
                      <a:tcPr marL="95880" marR="958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1600" kern="100" dirty="0">
                              <a:effectLst/>
                            </a:rPr>
                            <a:t>:</a:t>
                          </a:r>
                        </a:p>
                        <a:p>
                          <a:pPr algn="just">
                            <a:lnSpc>
                              <a:spcPct val="150000"/>
                            </a:lnSpc>
                          </a:pPr>
                          <a:r>
                            <a:rPr lang="en-MY" sz="1600" kern="100" dirty="0">
                              <a:effectLst/>
                            </a:rPr>
                            <a:t> </a:t>
                          </a:r>
                          <a:endParaRPr lang="en-MY" sz="16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95880" marR="958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1600" kern="100" dirty="0">
                              <a:effectLst/>
                            </a:rPr>
                            <a:t>Hair map image, </a:t>
                          </a:r>
                          <a14:m>
                            <m:oMath xmlns:m="http://schemas.openxmlformats.org/officeDocument/2006/math">
                              <m:r>
                                <a:rPr lang="en-MY" sz="1600" kern="100">
                                  <a:effectLst/>
                                  <a:latin typeface="Cambria Math" panose="02040503050406030204" pitchFamily="18" charset="0"/>
                                </a:rPr>
                                <m:t>𝑖𝑚𝑎𝑔𝑒</m:t>
                              </m:r>
                            </m:oMath>
                          </a14:m>
                          <a:endParaRPr lang="en-MY" sz="1600" kern="100" dirty="0">
                            <a:effectLst/>
                          </a:endParaRPr>
                        </a:p>
                        <a:p>
                          <a:pPr algn="just">
                            <a:lnSpc>
                              <a:spcPct val="150000"/>
                            </a:lnSpc>
                          </a:pPr>
                          <a:r>
                            <a:rPr lang="en-MY" sz="1600" kern="100" dirty="0">
                              <a:effectLst/>
                            </a:rPr>
                            <a:t>Sphere mesh, </a:t>
                          </a:r>
                          <a14:m>
                            <m:oMath xmlns:m="http://schemas.openxmlformats.org/officeDocument/2006/math">
                              <m:r>
                                <a:rPr lang="en-MY" sz="1600" kern="100">
                                  <a:effectLst/>
                                  <a:latin typeface="Cambria Math" panose="02040503050406030204" pitchFamily="18" charset="0"/>
                                </a:rPr>
                                <m:t>𝑚𝑒𝑠h</m:t>
                              </m:r>
                            </m:oMath>
                          </a14:m>
                          <a:endParaRPr lang="en-MY" sz="1600" kern="100" dirty="0">
                            <a:effectLst/>
                          </a:endParaRPr>
                        </a:p>
                        <a:p>
                          <a:pPr algn="just">
                            <a:lnSpc>
                              <a:spcPct val="150000"/>
                            </a:lnSpc>
                          </a:pPr>
                          <a:r>
                            <a:rPr lang="en-MY" sz="1600" kern="100" dirty="0">
                              <a:effectLst/>
                            </a:rPr>
                            <a:t>Total number of guide hairs, </a:t>
                          </a:r>
                          <a:r>
                            <a:rPr lang="en-MY" sz="1600" kern="100" dirty="0" err="1">
                              <a:effectLst/>
                            </a:rPr>
                            <a:t>totalGuide</a:t>
                          </a:r>
                          <a:endParaRPr lang="en-MY" sz="1600" kern="100" dirty="0">
                            <a:effectLst/>
                          </a:endParaRPr>
                        </a:p>
                        <a:p>
                          <a:pPr algn="just">
                            <a:lnSpc>
                              <a:spcPct val="150000"/>
                            </a:lnSpc>
                          </a:pPr>
                          <a:r>
                            <a:rPr lang="en-MY" sz="1600" kern="100" dirty="0">
                              <a:effectLst/>
                            </a:rPr>
                            <a:t>Maximum hair length, </a:t>
                          </a:r>
                          <a14:m>
                            <m:oMath xmlns:m="http://schemas.openxmlformats.org/officeDocument/2006/math">
                              <m:r>
                                <a:rPr lang="en-MY" sz="1600" kern="100">
                                  <a:effectLst/>
                                  <a:latin typeface="Cambria Math" panose="02040503050406030204" pitchFamily="18" charset="0"/>
                                </a:rPr>
                                <m:t>𝑚𝑎𝑥𝐿𝑒𝑛𝑔𝑡h</m:t>
                              </m:r>
                            </m:oMath>
                          </a14:m>
                          <a:endParaRPr lang="en-MY" sz="16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95880" marR="958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139334"/>
                      </a:ext>
                    </a:extLst>
                  </a:tr>
                </a:tbl>
              </a:graphicData>
            </a:graphic>
          </p:graphicFrame>
        </mc:Choice>
        <mc:Fallback xmlns="">
          <p:graphicFrame>
            <p:nvGraphicFramePr>
              <p:cNvPr id="3" name="Table 2">
                <a:extLst>
                  <a:ext uri="{FF2B5EF4-FFF2-40B4-BE49-F238E27FC236}">
                    <a16:creationId xmlns:a16="http://schemas.microsoft.com/office/drawing/2014/main" id="{8E3FD259-89A4-E56B-54CE-72A15F22E580}"/>
                  </a:ext>
                </a:extLst>
              </p:cNvPr>
              <p:cNvGraphicFramePr>
                <a:graphicFrameLocks noGrp="1"/>
              </p:cNvGraphicFramePr>
              <p:nvPr>
                <p:extLst>
                  <p:ext uri="{D42A27DB-BD31-4B8C-83A1-F6EECF244321}">
                    <p14:modId xmlns:p14="http://schemas.microsoft.com/office/powerpoint/2010/main" val="810992907"/>
                  </p:ext>
                </p:extLst>
              </p:nvPr>
            </p:nvGraphicFramePr>
            <p:xfrm>
              <a:off x="861060" y="3067146"/>
              <a:ext cx="4883642" cy="1912428"/>
            </p:xfrm>
            <a:graphic>
              <a:graphicData uri="http://schemas.openxmlformats.org/drawingml/2006/table">
                <a:tbl>
                  <a:tblPr firstRow="1" firstCol="1" bandRow="1">
                    <a:tableStyleId>{2D5ABB26-0587-4C30-8999-92F81FD0307C}</a:tableStyleId>
                  </a:tblPr>
                  <a:tblGrid>
                    <a:gridCol w="410834">
                      <a:extLst>
                        <a:ext uri="{9D8B030D-6E8A-4147-A177-3AD203B41FA5}">
                          <a16:colId xmlns:a16="http://schemas.microsoft.com/office/drawing/2014/main" val="2045460971"/>
                        </a:ext>
                      </a:extLst>
                    </a:gridCol>
                    <a:gridCol w="632349">
                      <a:extLst>
                        <a:ext uri="{9D8B030D-6E8A-4147-A177-3AD203B41FA5}">
                          <a16:colId xmlns:a16="http://schemas.microsoft.com/office/drawing/2014/main" val="3551225275"/>
                        </a:ext>
                      </a:extLst>
                    </a:gridCol>
                    <a:gridCol w="3840459">
                      <a:extLst>
                        <a:ext uri="{9D8B030D-6E8A-4147-A177-3AD203B41FA5}">
                          <a16:colId xmlns:a16="http://schemas.microsoft.com/office/drawing/2014/main" val="3321435461"/>
                        </a:ext>
                      </a:extLst>
                    </a:gridCol>
                  </a:tblGrid>
                  <a:tr h="488172">
                    <a:tc gridSpan="3">
                      <a:txBody>
                        <a:bodyPr/>
                        <a:lstStyle/>
                        <a:p>
                          <a:pPr algn="just">
                            <a:lnSpc>
                              <a:spcPct val="150000"/>
                            </a:lnSpc>
                          </a:pPr>
                          <a:r>
                            <a:rPr lang="en-MY" sz="1600" kern="100" dirty="0">
                              <a:effectLst/>
                            </a:rPr>
                            <a:t>Algorithm: Guide Hair Placement</a:t>
                          </a:r>
                          <a:endParaRPr lang="en-MY" sz="16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162733" marR="162733" marT="81367" marB="81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766689537"/>
                      </a:ext>
                    </a:extLst>
                  </a:tr>
                  <a:tr h="1424256">
                    <a:tc>
                      <a:txBody>
                        <a:bodyPr/>
                        <a:lstStyle/>
                        <a:p>
                          <a:pPr algn="just">
                            <a:lnSpc>
                              <a:spcPct val="150000"/>
                            </a:lnSpc>
                          </a:pPr>
                          <a:r>
                            <a:rPr lang="en-MY" sz="1600" kern="100">
                              <a:effectLst/>
                            </a:rPr>
                            <a:t>IN</a:t>
                          </a:r>
                        </a:p>
                        <a:p>
                          <a:pPr algn="just">
                            <a:lnSpc>
                              <a:spcPct val="150000"/>
                            </a:lnSpc>
                          </a:pPr>
                          <a:r>
                            <a:rPr lang="en-MY" sz="1600" kern="100">
                              <a:effectLst/>
                            </a:rPr>
                            <a:t> </a:t>
                          </a:r>
                          <a:endParaRPr lang="en-MY" sz="1600" kern="100">
                            <a:effectLst/>
                            <a:latin typeface="Tahoma" panose="020B0604030504040204" pitchFamily="34" charset="0"/>
                            <a:ea typeface="DengXian" panose="02010600030101010101" pitchFamily="2" charset="-122"/>
                            <a:cs typeface="Times New Roman" panose="02020603050405020304" pitchFamily="18" charset="0"/>
                          </a:endParaRPr>
                        </a:p>
                      </a:txBody>
                      <a:tcPr marL="95880" marR="958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1600" kern="100" dirty="0">
                              <a:effectLst/>
                            </a:rPr>
                            <a:t>:</a:t>
                          </a:r>
                        </a:p>
                        <a:p>
                          <a:pPr algn="just">
                            <a:lnSpc>
                              <a:spcPct val="150000"/>
                            </a:lnSpc>
                          </a:pPr>
                          <a:r>
                            <a:rPr lang="en-MY" sz="1600" kern="100" dirty="0">
                              <a:effectLst/>
                            </a:rPr>
                            <a:t> </a:t>
                          </a:r>
                          <a:endParaRPr lang="en-MY" sz="16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95880" marR="958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95880" marR="958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258" t="-34615" r="-317" b="-8974"/>
                          </a:stretch>
                        </a:blipFill>
                      </a:tcPr>
                    </a:tc>
                    <a:extLst>
                      <a:ext uri="{0D108BD9-81ED-4DB2-BD59-A6C34878D82A}">
                        <a16:rowId xmlns:a16="http://schemas.microsoft.com/office/drawing/2014/main" val="3281393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606516F-EF94-C38D-7E92-18D4A3BA84E6}"/>
                  </a:ext>
                </a:extLst>
              </p:cNvPr>
              <p:cNvGraphicFramePr>
                <a:graphicFrameLocks noGrp="1"/>
              </p:cNvGraphicFramePr>
              <p:nvPr>
                <p:extLst>
                  <p:ext uri="{D42A27DB-BD31-4B8C-83A1-F6EECF244321}">
                    <p14:modId xmlns:p14="http://schemas.microsoft.com/office/powerpoint/2010/main" val="2060968728"/>
                  </p:ext>
                </p:extLst>
              </p:nvPr>
            </p:nvGraphicFramePr>
            <p:xfrm>
              <a:off x="6771299" y="2207035"/>
              <a:ext cx="4815840" cy="4376929"/>
            </p:xfrm>
            <a:graphic>
              <a:graphicData uri="http://schemas.openxmlformats.org/drawingml/2006/table">
                <a:tbl>
                  <a:tblPr firstRow="1" firstCol="1" bandRow="1">
                    <a:tableStyleId>{2D5ABB26-0587-4C30-8999-92F81FD0307C}</a:tableStyleId>
                  </a:tblPr>
                  <a:tblGrid>
                    <a:gridCol w="405130">
                      <a:extLst>
                        <a:ext uri="{9D8B030D-6E8A-4147-A177-3AD203B41FA5}">
                          <a16:colId xmlns:a16="http://schemas.microsoft.com/office/drawing/2014/main" val="84889244"/>
                        </a:ext>
                      </a:extLst>
                    </a:gridCol>
                    <a:gridCol w="4410710">
                      <a:extLst>
                        <a:ext uri="{9D8B030D-6E8A-4147-A177-3AD203B41FA5}">
                          <a16:colId xmlns:a16="http://schemas.microsoft.com/office/drawing/2014/main" val="3131850529"/>
                        </a:ext>
                      </a:extLst>
                    </a:gridCol>
                  </a:tblGrid>
                  <a:tr h="0">
                    <a:tc>
                      <a:txBody>
                        <a:bodyPr/>
                        <a:lstStyle/>
                        <a:p>
                          <a:pPr algn="just">
                            <a:lnSpc>
                              <a:spcPct val="150000"/>
                            </a:lnSpc>
                          </a:pPr>
                          <a:r>
                            <a:rPr lang="en-MY" sz="1100" kern="100">
                              <a:effectLst/>
                            </a:rPr>
                            <a:t>1</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m:t>
                                </m:r>
                                <m:r>
                                  <a:rPr lang="en-MY" sz="1100" kern="100">
                                    <a:effectLst/>
                                    <a:latin typeface="Cambria Math" panose="02040503050406030204" pitchFamily="18" charset="0"/>
                                  </a:rPr>
                                  <m:t> ← 0</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432465742"/>
                      </a:ext>
                    </a:extLst>
                  </a:tr>
                  <a:tr h="0">
                    <a:tc>
                      <a:txBody>
                        <a:bodyPr/>
                        <a:lstStyle/>
                        <a:p>
                          <a:pPr algn="just">
                            <a:lnSpc>
                              <a:spcPct val="150000"/>
                            </a:lnSpc>
                          </a:pPr>
                          <a:r>
                            <a:rPr lang="en-MY" sz="1100" kern="100">
                              <a:effectLst/>
                            </a:rPr>
                            <a:t>2</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algn="just">
                            <a:lnSpc>
                              <a:spcPct val="150000"/>
                            </a:lnSpc>
                          </a:pPr>
                          <a:r>
                            <a:rPr lang="en-MY" sz="1100" b="1" kern="100" dirty="0">
                              <a:effectLst/>
                            </a:rPr>
                            <a:t>while</a:t>
                          </a:r>
                          <a:r>
                            <a:rPr lang="en-MY" sz="1100" kern="100" dirty="0">
                              <a:effectLst/>
                            </a:rPr>
                            <a:t> </a:t>
                          </a:r>
                          <a14:m>
                            <m:oMath xmlns:m="http://schemas.openxmlformats.org/officeDocument/2006/math">
                              <m:r>
                                <a:rPr lang="en-MY" sz="1100" kern="100">
                                  <a:effectLst/>
                                  <a:latin typeface="Cambria Math" panose="02040503050406030204" pitchFamily="18" charset="0"/>
                                </a:rPr>
                                <m:t>𝑖</m:t>
                              </m:r>
                              <m:r>
                                <a:rPr lang="en-MY" sz="1100" kern="100">
                                  <a:effectLst/>
                                  <a:latin typeface="Cambria Math" panose="02040503050406030204" pitchFamily="18" charset="0"/>
                                </a:rPr>
                                <m:t> &lt; </m:t>
                              </m:r>
                              <m:r>
                                <a:rPr lang="en-MY" sz="1100" kern="100">
                                  <a:effectLst/>
                                  <a:latin typeface="Cambria Math" panose="02040503050406030204" pitchFamily="18" charset="0"/>
                                </a:rPr>
                                <m:t>𝑛𝑢𝑚𝐷𝑖𝑠𝑝𝐻𝑎𝑖𝑟</m:t>
                              </m:r>
                            </m:oMath>
                          </a14:m>
                          <a:r>
                            <a:rPr lang="en-MY" sz="1100" kern="100" dirty="0">
                              <a:effectLst/>
                            </a:rPr>
                            <a:t> </a:t>
                          </a:r>
                          <a:r>
                            <a:rPr lang="en-MY" sz="1100" b="1" kern="100" dirty="0">
                              <a:effectLst/>
                            </a:rPr>
                            <a:t>do</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3838337"/>
                      </a:ext>
                    </a:extLst>
                  </a:tr>
                  <a:tr h="0">
                    <a:tc>
                      <a:txBody>
                        <a:bodyPr/>
                        <a:lstStyle/>
                        <a:p>
                          <a:pPr algn="just">
                            <a:lnSpc>
                              <a:spcPct val="150000"/>
                            </a:lnSpc>
                          </a:pPr>
                          <a:r>
                            <a:rPr lang="en-MY" sz="1100" kern="100">
                              <a:effectLst/>
                            </a:rPr>
                            <a:t>3</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𝑡𝑟𝑖𝑎𝑛𝑔𝑙𝑒</m:t>
                                </m:r>
                                <m:r>
                                  <a:rPr lang="en-MY" sz="1100" kern="100">
                                    <a:effectLst/>
                                    <a:latin typeface="Cambria Math" panose="02040503050406030204" pitchFamily="18" charset="0"/>
                                  </a:rPr>
                                  <m:t> ← </m:t>
                                </m:r>
                                <m:r>
                                  <a:rPr lang="en-MY" sz="1100" kern="100">
                                    <a:effectLst/>
                                    <a:latin typeface="Cambria Math" panose="02040503050406030204" pitchFamily="18" charset="0"/>
                                  </a:rPr>
                                  <m:t>𝑟𝑎𝑛𝑑𝑜𝑚</m:t>
                                </m:r>
                                <m:r>
                                  <a:rPr lang="en-MY" sz="1100" kern="100">
                                    <a:effectLst/>
                                    <a:latin typeface="Cambria Math" panose="02040503050406030204" pitchFamily="18" charset="0"/>
                                  </a:rPr>
                                  <m:t>(</m:t>
                                </m:r>
                                <m:r>
                                  <a:rPr lang="en-MY" sz="1100" kern="100">
                                    <a:effectLst/>
                                    <a:latin typeface="Cambria Math" panose="02040503050406030204" pitchFamily="18" charset="0"/>
                                  </a:rPr>
                                  <m:t>𝑎𝑣𝑎𝑖𝑙𝑎𝑏𝑙𝑒𝑇𝑟𝑖𝑎𝑛𝑔𝑙𝑒𝑠</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83035099"/>
                      </a:ext>
                    </a:extLst>
                  </a:tr>
                  <a:tr h="0">
                    <a:tc>
                      <a:txBody>
                        <a:bodyPr/>
                        <a:lstStyle/>
                        <a:p>
                          <a:pPr algn="just">
                            <a:lnSpc>
                              <a:spcPct val="150000"/>
                            </a:lnSpc>
                          </a:pPr>
                          <a:r>
                            <a:rPr lang="en-MY" sz="1100" kern="100">
                              <a:effectLst/>
                            </a:rPr>
                            <a:t>4</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𝑟𝑎𝑛𝑑𝑜𝑚𝑃𝑜𝑖𝑛𝑡</m:t>
                                </m:r>
                                <m:r>
                                  <a:rPr lang="en-MY" sz="1100" kern="100">
                                    <a:effectLst/>
                                    <a:latin typeface="Cambria Math" panose="02040503050406030204" pitchFamily="18" charset="0"/>
                                  </a:rPr>
                                  <m:t> ← </m:t>
                                </m:r>
                                <m:r>
                                  <a:rPr lang="en-MY" sz="1100" kern="100">
                                    <a:effectLst/>
                                    <a:latin typeface="Cambria Math" panose="02040503050406030204" pitchFamily="18" charset="0"/>
                                  </a:rPr>
                                  <m:t>𝑟𝑎𝑛𝑑𝑜𝑚</m:t>
                                </m:r>
                                <m:r>
                                  <a:rPr lang="en-MY" sz="1100" kern="100">
                                    <a:effectLst/>
                                    <a:latin typeface="Cambria Math" panose="02040503050406030204" pitchFamily="18" charset="0"/>
                                  </a:rPr>
                                  <m:t>(</m:t>
                                </m:r>
                                <m:r>
                                  <a:rPr lang="en-MY" sz="1100" kern="100">
                                    <a:effectLst/>
                                    <a:latin typeface="Cambria Math" panose="02040503050406030204" pitchFamily="18" charset="0"/>
                                  </a:rPr>
                                  <m:t>𝑡𝑟𝑖𝑎𝑛𝑔𝑙𝑒</m:t>
                                </m:r>
                                <m:r>
                                  <a:rPr lang="en-MY" sz="1100" kern="100">
                                    <a:effectLst/>
                                    <a:latin typeface="Cambria Math" panose="02040503050406030204" pitchFamily="18" charset="0"/>
                                  </a:rPr>
                                  <m:t>_</m:t>
                                </m:r>
                                <m:r>
                                  <a:rPr lang="en-MY" sz="1100" kern="100">
                                    <a:effectLst/>
                                    <a:latin typeface="Cambria Math" panose="02040503050406030204" pitchFamily="18" charset="0"/>
                                  </a:rPr>
                                  <m:t>𝑥</m:t>
                                </m:r>
                                <m:r>
                                  <a:rPr lang="en-MY" sz="1100" kern="100">
                                    <a:effectLst/>
                                    <a:latin typeface="Cambria Math" panose="02040503050406030204" pitchFamily="18" charset="0"/>
                                  </a:rPr>
                                  <m:t>,</m:t>
                                </m:r>
                                <m:r>
                                  <a:rPr lang="en-MY" sz="1100" kern="100">
                                    <a:effectLst/>
                                    <a:latin typeface="Cambria Math" panose="02040503050406030204" pitchFamily="18" charset="0"/>
                                  </a:rPr>
                                  <m:t>𝑡𝑟𝑖𝑎𝑛𝑔𝑙𝑒</m:t>
                                </m:r>
                                <m:r>
                                  <a:rPr lang="en-MY" sz="1100" kern="100">
                                    <a:effectLst/>
                                    <a:latin typeface="Cambria Math" panose="02040503050406030204" pitchFamily="18" charset="0"/>
                                  </a:rPr>
                                  <m:t>_</m:t>
                                </m:r>
                                <m:r>
                                  <a:rPr lang="en-MY" sz="1100" kern="100">
                                    <a:effectLst/>
                                    <a:latin typeface="Cambria Math" panose="02040503050406030204" pitchFamily="18" charset="0"/>
                                  </a:rPr>
                                  <m:t>𝑦</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48342805"/>
                      </a:ext>
                    </a:extLst>
                  </a:tr>
                  <a:tr h="0">
                    <a:tc>
                      <a:txBody>
                        <a:bodyPr/>
                        <a:lstStyle/>
                        <a:p>
                          <a:pPr algn="just">
                            <a:lnSpc>
                              <a:spcPct val="150000"/>
                            </a:lnSpc>
                          </a:pPr>
                          <a:r>
                            <a:rPr lang="en-MY" sz="1100" kern="100">
                              <a:effectLst/>
                            </a:rPr>
                            <a:t>5</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𝑥</m:t>
                                </m:r>
                                <m:r>
                                  <a:rPr lang="en-MY" sz="1100" kern="100">
                                    <a:effectLst/>
                                    <a:latin typeface="Cambria Math" panose="02040503050406030204" pitchFamily="18" charset="0"/>
                                  </a:rPr>
                                  <m:t> ← </m:t>
                                </m:r>
                                <m:r>
                                  <a:rPr lang="en-MY" sz="1100" kern="100">
                                    <a:effectLst/>
                                    <a:latin typeface="Cambria Math" panose="02040503050406030204" pitchFamily="18" charset="0"/>
                                  </a:rPr>
                                  <m:t>𝑚𝑖𝑛</m:t>
                                </m:r>
                                <m:r>
                                  <a:rPr lang="en-MY" sz="1100" kern="100">
                                    <a:effectLst/>
                                    <a:latin typeface="Cambria Math" panose="02040503050406030204" pitchFamily="18" charset="0"/>
                                  </a:rPr>
                                  <m:t>(</m:t>
                                </m:r>
                                <m:r>
                                  <a:rPr lang="en-MY" sz="1100" kern="100">
                                    <a:effectLst/>
                                    <a:latin typeface="Cambria Math" panose="02040503050406030204" pitchFamily="18" charset="0"/>
                                  </a:rPr>
                                  <m:t>𝑚𝑎𝑥</m:t>
                                </m:r>
                                <m:r>
                                  <a:rPr lang="en-MY" sz="1100" kern="100">
                                    <a:effectLst/>
                                    <a:latin typeface="Cambria Math" panose="02040503050406030204" pitchFamily="18" charset="0"/>
                                  </a:rPr>
                                  <m:t>(</m:t>
                                </m:r>
                                <m:r>
                                  <a:rPr lang="en-MY" sz="1100" kern="100">
                                    <a:effectLst/>
                                    <a:latin typeface="Cambria Math" panose="02040503050406030204" pitchFamily="18" charset="0"/>
                                  </a:rPr>
                                  <m:t>𝑟𝑎𝑛𝑑𝑜𝑚𝑃𝑜𝑖𝑛</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𝑡</m:t>
                                    </m:r>
                                  </m:e>
                                  <m:sub>
                                    <m:r>
                                      <a:rPr lang="en-MY" sz="1100" kern="100">
                                        <a:effectLst/>
                                        <a:latin typeface="Cambria Math" panose="02040503050406030204" pitchFamily="18" charset="0"/>
                                      </a:rPr>
                                      <m:t>𝑥</m:t>
                                    </m:r>
                                  </m:sub>
                                </m:sSub>
                                <m:r>
                                  <a:rPr lang="en-MY" sz="1100" kern="100">
                                    <a:effectLst/>
                                    <a:latin typeface="Cambria Math" panose="02040503050406030204" pitchFamily="18" charset="0"/>
                                  </a:rPr>
                                  <m:t>∗</m:t>
                                </m:r>
                                <m:r>
                                  <a:rPr lang="en-MY" sz="1100" kern="100">
                                    <a:effectLst/>
                                    <a:latin typeface="Cambria Math" panose="02040503050406030204" pitchFamily="18" charset="0"/>
                                  </a:rPr>
                                  <m:t>𝑖𝑚𝑎𝑔</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𝑒</m:t>
                                    </m:r>
                                  </m:e>
                                  <m:sub>
                                    <m:r>
                                      <a:rPr lang="en-MY" sz="1100" kern="100">
                                        <a:effectLst/>
                                        <a:latin typeface="Cambria Math" panose="02040503050406030204" pitchFamily="18" charset="0"/>
                                      </a:rPr>
                                      <m:t>𝑤𝑖𝑑𝑡h</m:t>
                                    </m:r>
                                  </m:sub>
                                </m:sSub>
                                <m:r>
                                  <a:rPr lang="en-MY" sz="1100" kern="100">
                                    <a:effectLst/>
                                    <a:latin typeface="Cambria Math" panose="02040503050406030204" pitchFamily="18" charset="0"/>
                                  </a:rPr>
                                  <m:t>), 0), </m:t>
                                </m:r>
                                <m:r>
                                  <a:rPr lang="en-MY" sz="1100" kern="100">
                                    <a:effectLst/>
                                    <a:latin typeface="Cambria Math" panose="02040503050406030204" pitchFamily="18" charset="0"/>
                                  </a:rPr>
                                  <m:t>𝑖𝑚𝑎𝑔</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𝑒</m:t>
                                    </m:r>
                                  </m:e>
                                  <m:sub>
                                    <m:r>
                                      <a:rPr lang="en-MY" sz="1100" kern="100">
                                        <a:effectLst/>
                                        <a:latin typeface="Cambria Math" panose="02040503050406030204" pitchFamily="18" charset="0"/>
                                      </a:rPr>
                                      <m:t>𝑤𝑖𝑑𝑡h</m:t>
                                    </m:r>
                                  </m:sub>
                                </m:sSub>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86993272"/>
                      </a:ext>
                    </a:extLst>
                  </a:tr>
                  <a:tr h="0">
                    <a:tc>
                      <a:txBody>
                        <a:bodyPr/>
                        <a:lstStyle/>
                        <a:p>
                          <a:pPr algn="just">
                            <a:lnSpc>
                              <a:spcPct val="150000"/>
                            </a:lnSpc>
                          </a:pPr>
                          <a:r>
                            <a:rPr lang="en-MY" sz="1100" kern="100">
                              <a:effectLst/>
                            </a:rPr>
                            <a:t>6</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𝑦</m:t>
                                </m:r>
                                <m:r>
                                  <a:rPr lang="zh-CN" sz="1100" kern="100">
                                    <a:effectLst/>
                                    <a:latin typeface="Cambria Math" panose="02040503050406030204" pitchFamily="18" charset="0"/>
                                  </a:rPr>
                                  <m:t>← </m:t>
                                </m:r>
                                <m:r>
                                  <a:rPr lang="en-MY" sz="1100" kern="100">
                                    <a:effectLst/>
                                    <a:latin typeface="Cambria Math" panose="02040503050406030204" pitchFamily="18" charset="0"/>
                                  </a:rPr>
                                  <m:t>𝑚𝑖𝑛</m:t>
                                </m:r>
                                <m:r>
                                  <a:rPr lang="en-MY" sz="1100" kern="100">
                                    <a:effectLst/>
                                    <a:latin typeface="Cambria Math" panose="02040503050406030204" pitchFamily="18" charset="0"/>
                                  </a:rPr>
                                  <m:t>(</m:t>
                                </m:r>
                                <m:r>
                                  <a:rPr lang="en-MY" sz="1100" kern="100">
                                    <a:effectLst/>
                                    <a:latin typeface="Cambria Math" panose="02040503050406030204" pitchFamily="18" charset="0"/>
                                  </a:rPr>
                                  <m:t>𝑚𝑎𝑥</m:t>
                                </m:r>
                                <m:r>
                                  <a:rPr lang="en-MY" sz="1100" kern="100">
                                    <a:effectLst/>
                                    <a:latin typeface="Cambria Math" panose="02040503050406030204" pitchFamily="18" charset="0"/>
                                  </a:rPr>
                                  <m:t>(</m:t>
                                </m:r>
                                <m:r>
                                  <a:rPr lang="en-MY" sz="1100" kern="100">
                                    <a:effectLst/>
                                    <a:latin typeface="Cambria Math" panose="02040503050406030204" pitchFamily="18" charset="0"/>
                                  </a:rPr>
                                  <m:t>𝑟𝑎𝑛𝑑𝑜𝑚𝑃𝑜𝑖𝑛</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𝑡</m:t>
                                    </m:r>
                                  </m:e>
                                  <m:sub>
                                    <m:r>
                                      <a:rPr lang="en-MY" sz="1100" kern="100">
                                        <a:effectLst/>
                                        <a:latin typeface="Cambria Math" panose="02040503050406030204" pitchFamily="18" charset="0"/>
                                      </a:rPr>
                                      <m:t>𝑦</m:t>
                                    </m:r>
                                  </m:sub>
                                </m:sSub>
                                <m:r>
                                  <a:rPr lang="en-MY" sz="1100" kern="100">
                                    <a:effectLst/>
                                    <a:latin typeface="Cambria Math" panose="02040503050406030204" pitchFamily="18" charset="0"/>
                                  </a:rPr>
                                  <m:t>∗</m:t>
                                </m:r>
                                <m:r>
                                  <a:rPr lang="en-MY" sz="1100" kern="100">
                                    <a:effectLst/>
                                    <a:latin typeface="Cambria Math" panose="02040503050406030204" pitchFamily="18" charset="0"/>
                                  </a:rPr>
                                  <m:t>𝑖𝑚𝑎𝑔</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𝑒</m:t>
                                    </m:r>
                                  </m:e>
                                  <m:sub>
                                    <m:r>
                                      <a:rPr lang="en-MY" sz="1100" kern="100">
                                        <a:effectLst/>
                                        <a:latin typeface="Cambria Math" panose="02040503050406030204" pitchFamily="18" charset="0"/>
                                      </a:rPr>
                                      <m:t>h𝑒𝑖𝑔h𝑡</m:t>
                                    </m:r>
                                  </m:sub>
                                </m:sSub>
                                <m:r>
                                  <a:rPr lang="en-MY" sz="1100" kern="100">
                                    <a:effectLst/>
                                    <a:latin typeface="Cambria Math" panose="02040503050406030204" pitchFamily="18" charset="0"/>
                                  </a:rPr>
                                  <m:t>), 0), </m:t>
                                </m:r>
                                <m:r>
                                  <a:rPr lang="en-MY" sz="1100" kern="100">
                                    <a:effectLst/>
                                    <a:latin typeface="Cambria Math" panose="02040503050406030204" pitchFamily="18" charset="0"/>
                                  </a:rPr>
                                  <m:t>𝑖𝑚𝑎𝑔</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𝑒</m:t>
                                    </m:r>
                                  </m:e>
                                  <m:sub>
                                    <m:r>
                                      <a:rPr lang="en-MY" sz="1100" kern="100">
                                        <a:effectLst/>
                                        <a:latin typeface="Cambria Math" panose="02040503050406030204" pitchFamily="18" charset="0"/>
                                      </a:rPr>
                                      <m:t>h𝑒𝑖𝑔h𝑡</m:t>
                                    </m:r>
                                  </m:sub>
                                </m:sSub>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9584930"/>
                      </a:ext>
                    </a:extLst>
                  </a:tr>
                  <a:tr h="0">
                    <a:tc>
                      <a:txBody>
                        <a:bodyPr/>
                        <a:lstStyle/>
                        <a:p>
                          <a:pPr algn="just">
                            <a:lnSpc>
                              <a:spcPct val="150000"/>
                            </a:lnSpc>
                          </a:pPr>
                          <a:r>
                            <a:rPr lang="en-MY" sz="1100" kern="100">
                              <a:effectLst/>
                            </a:rPr>
                            <a:t>7</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𝑝𝑖𝑥𝑒𝑙</m:t>
                                </m:r>
                                <m:r>
                                  <a:rPr lang="en-MY" sz="1100" kern="100">
                                    <a:effectLst/>
                                    <a:latin typeface="Cambria Math" panose="02040503050406030204" pitchFamily="18" charset="0"/>
                                  </a:rPr>
                                  <m:t> ← </m:t>
                                </m:r>
                                <m:r>
                                  <a:rPr lang="en-MY" sz="1100" kern="100">
                                    <a:effectLst/>
                                    <a:latin typeface="Cambria Math" panose="02040503050406030204" pitchFamily="18" charset="0"/>
                                  </a:rPr>
                                  <m:t>𝑖𝑚𝑎𝑔𝑒</m:t>
                                </m:r>
                                <m:r>
                                  <a:rPr lang="en-MY" sz="1100" kern="100">
                                    <a:effectLst/>
                                    <a:latin typeface="Cambria Math" panose="02040503050406030204" pitchFamily="18" charset="0"/>
                                  </a:rPr>
                                  <m:t> + </m:t>
                                </m:r>
                                <m:r>
                                  <a:rPr lang="en-MY" sz="1100" kern="100">
                                    <a:effectLst/>
                                    <a:latin typeface="Cambria Math" panose="02040503050406030204" pitchFamily="18" charset="0"/>
                                  </a:rPr>
                                  <m:t>𝑦</m:t>
                                </m:r>
                                <m:r>
                                  <a:rPr lang="en-MY" sz="1100" kern="100">
                                    <a:effectLst/>
                                    <a:latin typeface="Cambria Math" panose="02040503050406030204" pitchFamily="18" charset="0"/>
                                  </a:rPr>
                                  <m:t> ∗ </m:t>
                                </m:r>
                                <m:r>
                                  <a:rPr lang="en-MY" sz="1100" kern="100">
                                    <a:effectLst/>
                                    <a:latin typeface="Cambria Math" panose="02040503050406030204" pitchFamily="18" charset="0"/>
                                  </a:rPr>
                                  <m:t>𝑖𝑚𝑎𝑔</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𝑒</m:t>
                                    </m:r>
                                  </m:e>
                                  <m:sub>
                                    <m:r>
                                      <a:rPr lang="en-MY" sz="1100" kern="100">
                                        <a:effectLst/>
                                        <a:latin typeface="Cambria Math" panose="02040503050406030204" pitchFamily="18" charset="0"/>
                                      </a:rPr>
                                      <m:t>𝑤𝑖𝑑𝑡h</m:t>
                                    </m:r>
                                  </m:sub>
                                </m:sSub>
                                <m:r>
                                  <a:rPr lang="en-MY" sz="1100" kern="100">
                                    <a:effectLst/>
                                    <a:latin typeface="Cambria Math" panose="02040503050406030204" pitchFamily="18" charset="0"/>
                                  </a:rPr>
                                  <m:t>∗ </m:t>
                                </m:r>
                                <m:r>
                                  <a:rPr lang="en-MY" sz="1100" kern="100">
                                    <a:effectLst/>
                                    <a:latin typeface="Cambria Math" panose="02040503050406030204" pitchFamily="18" charset="0"/>
                                  </a:rPr>
                                  <m:t>𝑐h𝑎𝑛𝑛𝑒𝑙𝑠</m:t>
                                </m:r>
                                <m:r>
                                  <a:rPr lang="en-MY" sz="1100" kern="100">
                                    <a:effectLst/>
                                    <a:latin typeface="Cambria Math" panose="02040503050406030204" pitchFamily="18" charset="0"/>
                                  </a:rPr>
                                  <m:t> + </m:t>
                                </m:r>
                                <m:r>
                                  <a:rPr lang="en-MY" sz="1100" kern="100">
                                    <a:effectLst/>
                                    <a:latin typeface="Cambria Math" panose="02040503050406030204" pitchFamily="18" charset="0"/>
                                  </a:rPr>
                                  <m:t>𝑥</m:t>
                                </m:r>
                                <m:r>
                                  <a:rPr lang="en-MY" sz="1100" kern="100">
                                    <a:effectLst/>
                                    <a:latin typeface="Cambria Math" panose="02040503050406030204" pitchFamily="18" charset="0"/>
                                  </a:rPr>
                                  <m:t> ∗ </m:t>
                                </m:r>
                                <m:r>
                                  <a:rPr lang="en-MY" sz="1100" kern="100">
                                    <a:effectLst/>
                                    <a:latin typeface="Cambria Math" panose="02040503050406030204" pitchFamily="18" charset="0"/>
                                  </a:rPr>
                                  <m:t>𝑐h𝑎𝑛𝑛𝑒𝑙𝑠</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70025353"/>
                      </a:ext>
                    </a:extLst>
                  </a:tr>
                  <a:tr h="0">
                    <a:tc>
                      <a:txBody>
                        <a:bodyPr/>
                        <a:lstStyle/>
                        <a:p>
                          <a:pPr algn="just">
                            <a:lnSpc>
                              <a:spcPct val="150000"/>
                            </a:lnSpc>
                          </a:pPr>
                          <a:r>
                            <a:rPr lang="en-MY" sz="1100" kern="100">
                              <a:effectLst/>
                            </a:rPr>
                            <a:t>8</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𝑎𝑙𝑝h𝑎</m:t>
                                </m:r>
                                <m:r>
                                  <a:rPr lang="en-MY" sz="1100" kern="100">
                                    <a:effectLst/>
                                    <a:latin typeface="Cambria Math" panose="02040503050406030204" pitchFamily="18" charset="0"/>
                                  </a:rPr>
                                  <m:t> ← </m:t>
                                </m:r>
                                <m:r>
                                  <a:rPr lang="en-MY" sz="1100" kern="100">
                                    <a:effectLst/>
                                    <a:latin typeface="Cambria Math" panose="02040503050406030204" pitchFamily="18" charset="0"/>
                                  </a:rPr>
                                  <m:t>𝑝𝑖𝑥𝑒𝑙</m:t>
                                </m:r>
                                <m:r>
                                  <a:rPr lang="en-MY" sz="1100" kern="100">
                                    <a:effectLst/>
                                    <a:latin typeface="Cambria Math" panose="02040503050406030204" pitchFamily="18" charset="0"/>
                                  </a:rPr>
                                  <m:t>[3]</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53261119"/>
                      </a:ext>
                    </a:extLst>
                  </a:tr>
                  <a:tr h="0">
                    <a:tc>
                      <a:txBody>
                        <a:bodyPr/>
                        <a:lstStyle/>
                        <a:p>
                          <a:pPr algn="just">
                            <a:lnSpc>
                              <a:spcPct val="150000"/>
                            </a:lnSpc>
                          </a:pPr>
                          <a:r>
                            <a:rPr lang="en-MY" sz="1100" kern="100">
                              <a:effectLst/>
                            </a:rPr>
                            <a:t>9</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𝑎𝑙𝑝h𝑎𝑉𝑎𝑙</m:t>
                                </m:r>
                                <m:r>
                                  <a:rPr lang="en-MY" sz="1100" kern="100">
                                    <a:effectLst/>
                                    <a:latin typeface="Cambria Math" panose="02040503050406030204" pitchFamily="18" charset="0"/>
                                  </a:rPr>
                                  <m:t> ← </m:t>
                                </m:r>
                                <m:f>
                                  <m:fPr>
                                    <m:ctrlPr>
                                      <a:rPr lang="en-MY" sz="1100" i="1" kern="100">
                                        <a:effectLst/>
                                        <a:latin typeface="Cambria Math" panose="02040503050406030204" pitchFamily="18" charset="0"/>
                                      </a:rPr>
                                    </m:ctrlPr>
                                  </m:fPr>
                                  <m:num>
                                    <m:r>
                                      <a:rPr lang="en-MY" sz="1100" kern="100">
                                        <a:effectLst/>
                                        <a:latin typeface="Cambria Math" panose="02040503050406030204" pitchFamily="18" charset="0"/>
                                      </a:rPr>
                                      <m:t>𝑎𝑙𝑝h𝑎</m:t>
                                    </m:r>
                                  </m:num>
                                  <m:den>
                                    <m:r>
                                      <a:rPr lang="en-MY" sz="1100" kern="100">
                                        <a:effectLst/>
                                        <a:latin typeface="Cambria Math" panose="02040503050406030204" pitchFamily="18" charset="0"/>
                                      </a:rPr>
                                      <m:t>255</m:t>
                                    </m:r>
                                  </m:den>
                                </m:f>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92684354"/>
                      </a:ext>
                    </a:extLst>
                  </a:tr>
                  <a:tr h="0">
                    <a:tc>
                      <a:txBody>
                        <a:bodyPr/>
                        <a:lstStyle/>
                        <a:p>
                          <a:pPr algn="just">
                            <a:lnSpc>
                              <a:spcPct val="150000"/>
                            </a:lnSpc>
                          </a:pPr>
                          <a:r>
                            <a:rPr lang="en-MY" sz="1100" kern="100">
                              <a:effectLst/>
                            </a:rPr>
                            <a:t>10</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195580" algn="just">
                            <a:lnSpc>
                              <a:spcPct val="150000"/>
                            </a:lnSpc>
                          </a:pPr>
                          <a:r>
                            <a:rPr lang="en-MY" sz="1100" b="1" kern="100" dirty="0">
                              <a:effectLst/>
                            </a:rPr>
                            <a:t>if</a:t>
                          </a:r>
                          <a:r>
                            <a:rPr lang="en-MY" sz="1100" kern="100" dirty="0">
                              <a:effectLst/>
                            </a:rPr>
                            <a:t> </a:t>
                          </a:r>
                          <a14:m>
                            <m:oMath xmlns:m="http://schemas.openxmlformats.org/officeDocument/2006/math">
                              <m:r>
                                <a:rPr lang="en-MY" sz="1100" kern="100">
                                  <a:effectLst/>
                                  <a:latin typeface="Cambria Math" panose="02040503050406030204" pitchFamily="18" charset="0"/>
                                </a:rPr>
                                <m:t>𝑎𝑙𝑝h𝑎𝑉𝑎𝑙</m:t>
                              </m:r>
                              <m:r>
                                <a:rPr lang="en-MY" sz="1100" kern="100">
                                  <a:effectLst/>
                                  <a:latin typeface="Cambria Math" panose="02040503050406030204" pitchFamily="18" charset="0"/>
                                </a:rPr>
                                <m:t>&lt; 0.05 </m:t>
                              </m:r>
                            </m:oMath>
                          </a14:m>
                          <a:r>
                            <a:rPr lang="en-MY" sz="1100" kern="100" dirty="0">
                              <a:effectLst/>
                            </a:rPr>
                            <a:t> </a:t>
                          </a:r>
                          <a:r>
                            <a:rPr lang="en-MY" sz="1100" b="1" kern="100" dirty="0">
                              <a:effectLst/>
                            </a:rPr>
                            <a:t>then</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495236182"/>
                      </a:ext>
                    </a:extLst>
                  </a:tr>
                  <a:tr h="0">
                    <a:tc>
                      <a:txBody>
                        <a:bodyPr/>
                        <a:lstStyle/>
                        <a:p>
                          <a:pPr algn="just">
                            <a:lnSpc>
                              <a:spcPct val="150000"/>
                            </a:lnSpc>
                          </a:pPr>
                          <a:r>
                            <a:rPr lang="en-MY" sz="1100" kern="100">
                              <a:effectLst/>
                            </a:rPr>
                            <a:t>11</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375920" algn="just">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m:t>
                                </m:r>
                                <m:r>
                                  <a:rPr lang="en-MY" sz="1100" kern="100">
                                    <a:effectLst/>
                                    <a:latin typeface="Cambria Math" panose="02040503050406030204" pitchFamily="18" charset="0"/>
                                  </a:rPr>
                                  <m:t> ← </m:t>
                                </m:r>
                                <m:r>
                                  <a:rPr lang="en-MY" sz="1100" kern="100">
                                    <a:effectLst/>
                                    <a:latin typeface="Cambria Math" panose="02040503050406030204" pitchFamily="18" charset="0"/>
                                  </a:rPr>
                                  <m:t>𝑖</m:t>
                                </m:r>
                                <m:r>
                                  <a:rPr lang="en-MY" sz="1100" kern="100">
                                    <a:effectLst/>
                                    <a:latin typeface="Cambria Math" panose="02040503050406030204" pitchFamily="18" charset="0"/>
                                  </a:rPr>
                                  <m:t> − 1</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01834770"/>
                      </a:ext>
                    </a:extLst>
                  </a:tr>
                  <a:tr h="0">
                    <a:tc>
                      <a:txBody>
                        <a:bodyPr/>
                        <a:lstStyle/>
                        <a:p>
                          <a:pPr algn="just">
                            <a:lnSpc>
                              <a:spcPct val="150000"/>
                            </a:lnSpc>
                          </a:pPr>
                          <a:r>
                            <a:rPr lang="en-MY" sz="1100" kern="100">
                              <a:effectLst/>
                            </a:rPr>
                            <a:t>12</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375920" algn="l">
                            <a:lnSpc>
                              <a:spcPct val="150000"/>
                            </a:lnSpc>
                          </a:pPr>
                          <a:r>
                            <a:rPr lang="en-MY" sz="1100" b="1" kern="100" dirty="0">
                              <a:effectLst/>
                            </a:rPr>
                            <a:t>continue</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22854035"/>
                      </a:ext>
                    </a:extLst>
                  </a:tr>
                  <a:tr h="0">
                    <a:tc>
                      <a:txBody>
                        <a:bodyPr/>
                        <a:lstStyle/>
                        <a:p>
                          <a:pPr algn="just">
                            <a:lnSpc>
                              <a:spcPct val="150000"/>
                            </a:lnSpc>
                          </a:pPr>
                          <a:r>
                            <a:rPr lang="en-MY" sz="1100" kern="100">
                              <a:effectLst/>
                            </a:rPr>
                            <a:t>13</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201930" algn="just">
                            <a:lnSpc>
                              <a:spcPct val="150000"/>
                            </a:lnSpc>
                          </a:pPr>
                          <a:r>
                            <a:rPr lang="en-MY" sz="1100" b="1" kern="100" dirty="0">
                              <a:effectLst/>
                            </a:rPr>
                            <a:t>endif</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089778433"/>
                      </a:ext>
                    </a:extLst>
                  </a:tr>
                  <a:tr h="0">
                    <a:tc>
                      <a:txBody>
                        <a:bodyPr/>
                        <a:lstStyle/>
                        <a:p>
                          <a:pPr algn="just">
                            <a:lnSpc>
                              <a:spcPct val="150000"/>
                            </a:lnSpc>
                          </a:pPr>
                          <a:r>
                            <a:rPr lang="en-MY" sz="1100" kern="100">
                              <a:effectLst/>
                            </a:rPr>
                            <a:t>14</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20193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𝑔𝑢𝑖𝑑𝑒𝐻𝑎𝑖𝑟</m:t>
                                </m:r>
                                <m:r>
                                  <a:rPr lang="en-MY" sz="1100" kern="100">
                                    <a:effectLst/>
                                    <a:latin typeface="Cambria Math" panose="02040503050406030204" pitchFamily="18" charset="0"/>
                                  </a:rPr>
                                  <m:t>←(</m:t>
                                </m:r>
                                <m:r>
                                  <a:rPr lang="en-MY" sz="1100" kern="100">
                                    <a:effectLst/>
                                    <a:latin typeface="Cambria Math" panose="02040503050406030204" pitchFamily="18" charset="0"/>
                                  </a:rPr>
                                  <m:t>𝑚𝑎𝑥𝐿𝑒𝑛𝑔𝑡h</m:t>
                                </m:r>
                                <m:r>
                                  <a:rPr lang="en-MY" sz="1100" kern="100">
                                    <a:effectLst/>
                                    <a:latin typeface="Cambria Math" panose="02040503050406030204" pitchFamily="18" charset="0"/>
                                  </a:rPr>
                                  <m:t>∗</m:t>
                                </m:r>
                                <m:r>
                                  <a:rPr lang="en-MY" sz="1100" kern="100">
                                    <a:effectLst/>
                                    <a:latin typeface="Cambria Math" panose="02040503050406030204" pitchFamily="18" charset="0"/>
                                  </a:rPr>
                                  <m:t>𝑎𝑙𝑝h𝑎𝑉𝑎𝑙</m:t>
                                </m:r>
                                <m:r>
                                  <a:rPr lang="en-MY" sz="1100" kern="100">
                                    <a:effectLst/>
                                    <a:latin typeface="Cambria Math" panose="02040503050406030204" pitchFamily="18" charset="0"/>
                                  </a:rPr>
                                  <m:t> ,  </m:t>
                                </m:r>
                                <m:r>
                                  <a:rPr lang="en-MY" sz="1100" kern="100">
                                    <a:effectLst/>
                                    <a:latin typeface="Cambria Math" panose="02040503050406030204" pitchFamily="18" charset="0"/>
                                  </a:rPr>
                                  <m:t>𝑟𝑎𝑛𝑑𝑜𝑚𝑃𝑜𝑖𝑛𝑡</m:t>
                                </m:r>
                                <m:r>
                                  <a:rPr lang="en-MY" sz="1100" kern="100">
                                    <a:effectLst/>
                                    <a:latin typeface="Cambria Math" panose="02040503050406030204" pitchFamily="18" charset="0"/>
                                  </a:rPr>
                                  <m:t>, </m:t>
                                </m:r>
                                <m:r>
                                  <a:rPr lang="en-MY" sz="1100" kern="100">
                                    <a:effectLst/>
                                    <a:latin typeface="Cambria Math" panose="02040503050406030204" pitchFamily="18" charset="0"/>
                                  </a:rPr>
                                  <m:t>𝑟𝑎𝑛𝑑𝑜𝑚𝑃𝑜𝑖𝑛</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𝑡</m:t>
                                    </m:r>
                                  </m:e>
                                  <m:sub>
                                    <m:r>
                                      <a:rPr lang="en-MY" sz="1100" kern="100">
                                        <a:effectLst/>
                                        <a:latin typeface="Cambria Math" panose="02040503050406030204" pitchFamily="18" charset="0"/>
                                      </a:rPr>
                                      <m:t>𝑛𝑜𝑟𝑚𝑎𝑙</m:t>
                                    </m:r>
                                  </m:sub>
                                </m:sSub>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41860906"/>
                      </a:ext>
                    </a:extLst>
                  </a:tr>
                  <a:tr h="0">
                    <a:tc>
                      <a:txBody>
                        <a:bodyPr/>
                        <a:lstStyle/>
                        <a:p>
                          <a:pPr algn="just">
                            <a:lnSpc>
                              <a:spcPct val="150000"/>
                            </a:lnSpc>
                          </a:pPr>
                          <a:r>
                            <a:rPr lang="en-MY" sz="1100" kern="100">
                              <a:effectLst/>
                            </a:rPr>
                            <a:t>15</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20193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m:t>
                                </m:r>
                                <m:r>
                                  <a:rPr lang="en-MY" sz="1100" kern="100">
                                    <a:effectLst/>
                                    <a:latin typeface="Cambria Math" panose="02040503050406030204" pitchFamily="18" charset="0"/>
                                  </a:rPr>
                                  <m:t> ← </m:t>
                                </m:r>
                                <m:r>
                                  <a:rPr lang="en-MY" sz="1100" kern="100">
                                    <a:effectLst/>
                                    <a:latin typeface="Cambria Math" panose="02040503050406030204" pitchFamily="18" charset="0"/>
                                  </a:rPr>
                                  <m:t>𝑖</m:t>
                                </m:r>
                                <m:r>
                                  <a:rPr lang="en-MY" sz="1100" kern="100">
                                    <a:effectLst/>
                                    <a:latin typeface="Cambria Math" panose="02040503050406030204" pitchFamily="18" charset="0"/>
                                  </a:rPr>
                                  <m:t> + 1</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82781046"/>
                      </a:ext>
                    </a:extLst>
                  </a:tr>
                  <a:tr h="0">
                    <a:tc>
                      <a:txBody>
                        <a:bodyPr/>
                        <a:lstStyle/>
                        <a:p>
                          <a:pPr algn="just">
                            <a:lnSpc>
                              <a:spcPct val="150000"/>
                            </a:lnSpc>
                          </a:pPr>
                          <a:r>
                            <a:rPr lang="en-MY" sz="1100" kern="100">
                              <a:effectLst/>
                            </a:rPr>
                            <a:t>16</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1100" b="1" kern="100" dirty="0" err="1">
                              <a:effectLst/>
                            </a:rPr>
                            <a:t>endwhile</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4403391"/>
                      </a:ext>
                    </a:extLst>
                  </a:tr>
                </a:tbl>
              </a:graphicData>
            </a:graphic>
          </p:graphicFrame>
        </mc:Choice>
        <mc:Fallback xmlns="">
          <p:graphicFrame>
            <p:nvGraphicFramePr>
              <p:cNvPr id="8" name="Table 7">
                <a:extLst>
                  <a:ext uri="{FF2B5EF4-FFF2-40B4-BE49-F238E27FC236}">
                    <a16:creationId xmlns:a16="http://schemas.microsoft.com/office/drawing/2014/main" id="{A606516F-EF94-C38D-7E92-18D4A3BA84E6}"/>
                  </a:ext>
                </a:extLst>
              </p:cNvPr>
              <p:cNvGraphicFramePr>
                <a:graphicFrameLocks noGrp="1"/>
              </p:cNvGraphicFramePr>
              <p:nvPr>
                <p:extLst>
                  <p:ext uri="{D42A27DB-BD31-4B8C-83A1-F6EECF244321}">
                    <p14:modId xmlns:p14="http://schemas.microsoft.com/office/powerpoint/2010/main" val="2060968728"/>
                  </p:ext>
                </p:extLst>
              </p:nvPr>
            </p:nvGraphicFramePr>
            <p:xfrm>
              <a:off x="6771299" y="2207035"/>
              <a:ext cx="4815840" cy="4380358"/>
            </p:xfrm>
            <a:graphic>
              <a:graphicData uri="http://schemas.openxmlformats.org/drawingml/2006/table">
                <a:tbl>
                  <a:tblPr firstRow="1" firstCol="1" bandRow="1">
                    <a:tableStyleId>{2D5ABB26-0587-4C30-8999-92F81FD0307C}</a:tableStyleId>
                  </a:tblPr>
                  <a:tblGrid>
                    <a:gridCol w="405130">
                      <a:extLst>
                        <a:ext uri="{9D8B030D-6E8A-4147-A177-3AD203B41FA5}">
                          <a16:colId xmlns:a16="http://schemas.microsoft.com/office/drawing/2014/main" val="84889244"/>
                        </a:ext>
                      </a:extLst>
                    </a:gridCol>
                    <a:gridCol w="4410710">
                      <a:extLst>
                        <a:ext uri="{9D8B030D-6E8A-4147-A177-3AD203B41FA5}">
                          <a16:colId xmlns:a16="http://schemas.microsoft.com/office/drawing/2014/main" val="3131850529"/>
                        </a:ext>
                      </a:extLst>
                    </a:gridCol>
                  </a:tblGrid>
                  <a:tr h="251460">
                    <a:tc>
                      <a:txBody>
                        <a:bodyPr/>
                        <a:lstStyle/>
                        <a:p>
                          <a:pPr algn="just">
                            <a:lnSpc>
                              <a:spcPct val="150000"/>
                            </a:lnSpc>
                          </a:pPr>
                          <a:r>
                            <a:rPr lang="en-MY" sz="1100" kern="100">
                              <a:effectLst/>
                            </a:rPr>
                            <a:t>1</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9392" t="-2439" r="-276" b="-1687805"/>
                          </a:stretch>
                        </a:blipFill>
                      </a:tcPr>
                    </a:tc>
                    <a:extLst>
                      <a:ext uri="{0D108BD9-81ED-4DB2-BD59-A6C34878D82A}">
                        <a16:rowId xmlns:a16="http://schemas.microsoft.com/office/drawing/2014/main" val="3432465742"/>
                      </a:ext>
                    </a:extLst>
                  </a:tr>
                  <a:tr h="223774">
                    <a:tc>
                      <a:txBody>
                        <a:bodyPr/>
                        <a:lstStyle/>
                        <a:p>
                          <a:pPr algn="just">
                            <a:lnSpc>
                              <a:spcPct val="150000"/>
                            </a:lnSpc>
                          </a:pPr>
                          <a:r>
                            <a:rPr lang="en-MY" sz="1100" kern="100">
                              <a:effectLst/>
                            </a:rPr>
                            <a:t>2</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113514" r="-276" b="-1770270"/>
                          </a:stretch>
                        </a:blipFill>
                      </a:tcPr>
                    </a:tc>
                    <a:extLst>
                      <a:ext uri="{0D108BD9-81ED-4DB2-BD59-A6C34878D82A}">
                        <a16:rowId xmlns:a16="http://schemas.microsoft.com/office/drawing/2014/main" val="63838337"/>
                      </a:ext>
                    </a:extLst>
                  </a:tr>
                  <a:tr h="251460">
                    <a:tc>
                      <a:txBody>
                        <a:bodyPr/>
                        <a:lstStyle/>
                        <a:p>
                          <a:pPr algn="just">
                            <a:lnSpc>
                              <a:spcPct val="150000"/>
                            </a:lnSpc>
                          </a:pPr>
                          <a:r>
                            <a:rPr lang="en-MY" sz="1100" kern="100">
                              <a:effectLst/>
                            </a:rPr>
                            <a:t>3</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192683" r="-276" b="-1497561"/>
                          </a:stretch>
                        </a:blipFill>
                      </a:tcPr>
                    </a:tc>
                    <a:extLst>
                      <a:ext uri="{0D108BD9-81ED-4DB2-BD59-A6C34878D82A}">
                        <a16:rowId xmlns:a16="http://schemas.microsoft.com/office/drawing/2014/main" val="3183035099"/>
                      </a:ext>
                    </a:extLst>
                  </a:tr>
                  <a:tr h="251460">
                    <a:tc>
                      <a:txBody>
                        <a:bodyPr/>
                        <a:lstStyle/>
                        <a:p>
                          <a:pPr algn="just">
                            <a:lnSpc>
                              <a:spcPct val="150000"/>
                            </a:lnSpc>
                          </a:pPr>
                          <a:r>
                            <a:rPr lang="en-MY" sz="1100" kern="100">
                              <a:effectLst/>
                            </a:rPr>
                            <a:t>4</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285714" r="-276" b="-1361905"/>
                          </a:stretch>
                        </a:blipFill>
                      </a:tcPr>
                    </a:tc>
                    <a:extLst>
                      <a:ext uri="{0D108BD9-81ED-4DB2-BD59-A6C34878D82A}">
                        <a16:rowId xmlns:a16="http://schemas.microsoft.com/office/drawing/2014/main" val="4248342805"/>
                      </a:ext>
                    </a:extLst>
                  </a:tr>
                  <a:tr h="251460">
                    <a:tc>
                      <a:txBody>
                        <a:bodyPr/>
                        <a:lstStyle/>
                        <a:p>
                          <a:pPr algn="just">
                            <a:lnSpc>
                              <a:spcPct val="150000"/>
                            </a:lnSpc>
                          </a:pPr>
                          <a:r>
                            <a:rPr lang="en-MY" sz="1100" kern="100">
                              <a:effectLst/>
                            </a:rPr>
                            <a:t>5</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395122" r="-276" b="-1295122"/>
                          </a:stretch>
                        </a:blipFill>
                      </a:tcPr>
                    </a:tc>
                    <a:extLst>
                      <a:ext uri="{0D108BD9-81ED-4DB2-BD59-A6C34878D82A}">
                        <a16:rowId xmlns:a16="http://schemas.microsoft.com/office/drawing/2014/main" val="1386993272"/>
                      </a:ext>
                    </a:extLst>
                  </a:tr>
                  <a:tr h="275273">
                    <a:tc>
                      <a:txBody>
                        <a:bodyPr/>
                        <a:lstStyle/>
                        <a:p>
                          <a:pPr algn="just">
                            <a:lnSpc>
                              <a:spcPct val="150000"/>
                            </a:lnSpc>
                          </a:pPr>
                          <a:r>
                            <a:rPr lang="en-MY" sz="1100" kern="100">
                              <a:effectLst/>
                            </a:rPr>
                            <a:t>6</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451111" r="-276" b="-1080000"/>
                          </a:stretch>
                        </a:blipFill>
                      </a:tcPr>
                    </a:tc>
                    <a:extLst>
                      <a:ext uri="{0D108BD9-81ED-4DB2-BD59-A6C34878D82A}">
                        <a16:rowId xmlns:a16="http://schemas.microsoft.com/office/drawing/2014/main" val="169584930"/>
                      </a:ext>
                    </a:extLst>
                  </a:tr>
                  <a:tr h="251460">
                    <a:tc>
                      <a:txBody>
                        <a:bodyPr/>
                        <a:lstStyle/>
                        <a:p>
                          <a:pPr algn="just">
                            <a:lnSpc>
                              <a:spcPct val="150000"/>
                            </a:lnSpc>
                          </a:pPr>
                          <a:r>
                            <a:rPr lang="en-MY" sz="1100" kern="100">
                              <a:effectLst/>
                            </a:rPr>
                            <a:t>7</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604878" r="-276" b="-1085366"/>
                          </a:stretch>
                        </a:blipFill>
                      </a:tcPr>
                    </a:tc>
                    <a:extLst>
                      <a:ext uri="{0D108BD9-81ED-4DB2-BD59-A6C34878D82A}">
                        <a16:rowId xmlns:a16="http://schemas.microsoft.com/office/drawing/2014/main" val="3370025353"/>
                      </a:ext>
                    </a:extLst>
                  </a:tr>
                  <a:tr h="251460">
                    <a:tc>
                      <a:txBody>
                        <a:bodyPr/>
                        <a:lstStyle/>
                        <a:p>
                          <a:pPr algn="just">
                            <a:lnSpc>
                              <a:spcPct val="150000"/>
                            </a:lnSpc>
                          </a:pPr>
                          <a:r>
                            <a:rPr lang="en-MY" sz="1100" kern="100">
                              <a:effectLst/>
                            </a:rPr>
                            <a:t>8</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688095" r="-276" b="-959524"/>
                          </a:stretch>
                        </a:blipFill>
                      </a:tcPr>
                    </a:tc>
                    <a:extLst>
                      <a:ext uri="{0D108BD9-81ED-4DB2-BD59-A6C34878D82A}">
                        <a16:rowId xmlns:a16="http://schemas.microsoft.com/office/drawing/2014/main" val="1353261119"/>
                      </a:ext>
                    </a:extLst>
                  </a:tr>
                  <a:tr h="477393">
                    <a:tc>
                      <a:txBody>
                        <a:bodyPr/>
                        <a:lstStyle/>
                        <a:p>
                          <a:pPr algn="just">
                            <a:lnSpc>
                              <a:spcPct val="150000"/>
                            </a:lnSpc>
                          </a:pPr>
                          <a:r>
                            <a:rPr lang="en-MY" sz="1100" kern="100">
                              <a:effectLst/>
                            </a:rPr>
                            <a:t>9</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424359" r="-276" b="-416667"/>
                          </a:stretch>
                        </a:blipFill>
                      </a:tcPr>
                    </a:tc>
                    <a:extLst>
                      <a:ext uri="{0D108BD9-81ED-4DB2-BD59-A6C34878D82A}">
                        <a16:rowId xmlns:a16="http://schemas.microsoft.com/office/drawing/2014/main" val="1692684354"/>
                      </a:ext>
                    </a:extLst>
                  </a:tr>
                  <a:tr h="223774">
                    <a:tc>
                      <a:txBody>
                        <a:bodyPr/>
                        <a:lstStyle/>
                        <a:p>
                          <a:pPr algn="just">
                            <a:lnSpc>
                              <a:spcPct val="150000"/>
                            </a:lnSpc>
                          </a:pPr>
                          <a:r>
                            <a:rPr lang="en-MY" sz="1100" kern="100">
                              <a:effectLst/>
                            </a:rPr>
                            <a:t>10</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1105405" r="-276" b="-778378"/>
                          </a:stretch>
                        </a:blipFill>
                      </a:tcPr>
                    </a:tc>
                    <a:extLst>
                      <a:ext uri="{0D108BD9-81ED-4DB2-BD59-A6C34878D82A}">
                        <a16:rowId xmlns:a16="http://schemas.microsoft.com/office/drawing/2014/main" val="1495236182"/>
                      </a:ext>
                    </a:extLst>
                  </a:tr>
                  <a:tr h="251460">
                    <a:tc>
                      <a:txBody>
                        <a:bodyPr/>
                        <a:lstStyle/>
                        <a:p>
                          <a:pPr algn="just">
                            <a:lnSpc>
                              <a:spcPct val="150000"/>
                            </a:lnSpc>
                          </a:pPr>
                          <a:r>
                            <a:rPr lang="en-MY" sz="1100" kern="100">
                              <a:effectLst/>
                            </a:rPr>
                            <a:t>11</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1087805" r="-276" b="-602439"/>
                          </a:stretch>
                        </a:blipFill>
                      </a:tcPr>
                    </a:tc>
                    <a:extLst>
                      <a:ext uri="{0D108BD9-81ED-4DB2-BD59-A6C34878D82A}">
                        <a16:rowId xmlns:a16="http://schemas.microsoft.com/office/drawing/2014/main" val="1701834770"/>
                      </a:ext>
                    </a:extLst>
                  </a:tr>
                  <a:tr h="223774">
                    <a:tc>
                      <a:txBody>
                        <a:bodyPr/>
                        <a:lstStyle/>
                        <a:p>
                          <a:pPr algn="just">
                            <a:lnSpc>
                              <a:spcPct val="150000"/>
                            </a:lnSpc>
                          </a:pPr>
                          <a:r>
                            <a:rPr lang="en-MY" sz="1100" kern="100">
                              <a:effectLst/>
                            </a:rPr>
                            <a:t>12</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375920" algn="l">
                            <a:lnSpc>
                              <a:spcPct val="150000"/>
                            </a:lnSpc>
                          </a:pPr>
                          <a:r>
                            <a:rPr lang="en-MY" sz="1100" b="1" kern="100" dirty="0">
                              <a:effectLst/>
                            </a:rPr>
                            <a:t>continue</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22854035"/>
                      </a:ext>
                    </a:extLst>
                  </a:tr>
                  <a:tr h="223774">
                    <a:tc>
                      <a:txBody>
                        <a:bodyPr/>
                        <a:lstStyle/>
                        <a:p>
                          <a:pPr algn="just">
                            <a:lnSpc>
                              <a:spcPct val="150000"/>
                            </a:lnSpc>
                          </a:pPr>
                          <a:r>
                            <a:rPr lang="en-MY" sz="1100" kern="100">
                              <a:effectLst/>
                            </a:rPr>
                            <a:t>13</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201930" algn="just">
                            <a:lnSpc>
                              <a:spcPct val="150000"/>
                            </a:lnSpc>
                          </a:pPr>
                          <a:r>
                            <a:rPr lang="en-MY" sz="1100" b="1" kern="100" dirty="0">
                              <a:effectLst/>
                            </a:rPr>
                            <a:t>endif</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089778433"/>
                      </a:ext>
                    </a:extLst>
                  </a:tr>
                  <a:tr h="497142">
                    <a:tc>
                      <a:txBody>
                        <a:bodyPr/>
                        <a:lstStyle/>
                        <a:p>
                          <a:pPr algn="just">
                            <a:lnSpc>
                              <a:spcPct val="150000"/>
                            </a:lnSpc>
                          </a:pPr>
                          <a:r>
                            <a:rPr lang="en-MY" sz="1100" kern="100">
                              <a:effectLst/>
                            </a:rPr>
                            <a:t>14</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682927" r="-276" b="-112195"/>
                          </a:stretch>
                        </a:blipFill>
                      </a:tcPr>
                    </a:tc>
                    <a:extLst>
                      <a:ext uri="{0D108BD9-81ED-4DB2-BD59-A6C34878D82A}">
                        <a16:rowId xmlns:a16="http://schemas.microsoft.com/office/drawing/2014/main" val="2541860906"/>
                      </a:ext>
                    </a:extLst>
                  </a:tr>
                  <a:tr h="251460">
                    <a:tc>
                      <a:txBody>
                        <a:bodyPr/>
                        <a:lstStyle/>
                        <a:p>
                          <a:pPr algn="just">
                            <a:lnSpc>
                              <a:spcPct val="150000"/>
                            </a:lnSpc>
                          </a:pPr>
                          <a:r>
                            <a:rPr lang="en-MY" sz="1100" kern="100">
                              <a:effectLst/>
                            </a:rPr>
                            <a:t>15</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l="-9392" t="-1565854" r="-276" b="-124390"/>
                          </a:stretch>
                        </a:blipFill>
                      </a:tcPr>
                    </a:tc>
                    <a:extLst>
                      <a:ext uri="{0D108BD9-81ED-4DB2-BD59-A6C34878D82A}">
                        <a16:rowId xmlns:a16="http://schemas.microsoft.com/office/drawing/2014/main" val="1682781046"/>
                      </a:ext>
                    </a:extLst>
                  </a:tr>
                  <a:tr h="223774">
                    <a:tc>
                      <a:txBody>
                        <a:bodyPr/>
                        <a:lstStyle/>
                        <a:p>
                          <a:pPr algn="just">
                            <a:lnSpc>
                              <a:spcPct val="150000"/>
                            </a:lnSpc>
                          </a:pPr>
                          <a:r>
                            <a:rPr lang="en-MY" sz="1100" kern="100">
                              <a:effectLst/>
                            </a:rPr>
                            <a:t>16</a:t>
                          </a:r>
                          <a:endParaRPr lang="en-MY" sz="11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1100" b="1" kern="100" dirty="0" err="1">
                              <a:effectLst/>
                            </a:rPr>
                            <a:t>endwhile</a:t>
                          </a:r>
                          <a:endParaRPr lang="en-MY" sz="11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4403391"/>
                      </a:ext>
                    </a:extLst>
                  </a:tr>
                </a:tbl>
              </a:graphicData>
            </a:graphic>
          </p:graphicFrame>
        </mc:Fallback>
      </mc:AlternateContent>
    </p:spTree>
    <p:extLst>
      <p:ext uri="{BB962C8B-B14F-4D97-AF65-F5344CB8AC3E}">
        <p14:creationId xmlns:p14="http://schemas.microsoft.com/office/powerpoint/2010/main" val="168229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INTERPOLATION</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395951F2-7B01-1CBE-8657-C1D1CC7F711F}"/>
              </a:ext>
            </a:extLst>
          </p:cNvPr>
          <p:cNvSpPr/>
          <p:nvPr/>
        </p:nvSpPr>
        <p:spPr>
          <a:xfrm>
            <a:off x="4739951" y="2407298"/>
            <a:ext cx="7212563"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B4771640-A06E-6E34-DCA3-7CCF1D310754}"/>
              </a:ext>
            </a:extLst>
          </p:cNvPr>
          <p:cNvSpPr/>
          <p:nvPr/>
        </p:nvSpPr>
        <p:spPr>
          <a:xfrm>
            <a:off x="359506" y="2407298"/>
            <a:ext cx="4140959"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To generate more hair strands through interpolation using a single guide hair </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Only a single GPU pass is used for each guide hair</a:t>
            </a:r>
          </a:p>
        </p:txBody>
      </p:sp>
      <p:pic>
        <p:nvPicPr>
          <p:cNvPr id="3" name="Picture 2" descr="A diagram of a number of lines per patch&#10;&#10;Description automatically generated">
            <a:extLst>
              <a:ext uri="{FF2B5EF4-FFF2-40B4-BE49-F238E27FC236}">
                <a16:creationId xmlns:a16="http://schemas.microsoft.com/office/drawing/2014/main" id="{552BEBC0-DFBD-CA52-8840-D0127CEB2A80}"/>
              </a:ext>
            </a:extLst>
          </p:cNvPr>
          <p:cNvPicPr>
            <a:picLocks noChangeAspect="1"/>
          </p:cNvPicPr>
          <p:nvPr/>
        </p:nvPicPr>
        <p:blipFill rotWithShape="1">
          <a:blip r:embed="rId2">
            <a:extLst>
              <a:ext uri="{28A0092B-C50C-407E-A947-70E740481C1C}">
                <a14:useLocalDpi xmlns:a14="http://schemas.microsoft.com/office/drawing/2010/main" val="0"/>
              </a:ext>
            </a:extLst>
          </a:blip>
          <a:srcRect l="9309" t="25830" r="7225" b="6278"/>
          <a:stretch/>
        </p:blipFill>
        <p:spPr bwMode="auto">
          <a:xfrm>
            <a:off x="5476116" y="2525496"/>
            <a:ext cx="5740232" cy="37384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7316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INTERPOLATION</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395951F2-7B01-1CBE-8657-C1D1CC7F711F}"/>
              </a:ext>
            </a:extLst>
          </p:cNvPr>
          <p:cNvSpPr/>
          <p:nvPr/>
        </p:nvSpPr>
        <p:spPr>
          <a:xfrm>
            <a:off x="4739951" y="2407298"/>
            <a:ext cx="7212563"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descr="A graph with lines and arrows&#10;&#10;Description automatically generated">
            <a:extLst>
              <a:ext uri="{FF2B5EF4-FFF2-40B4-BE49-F238E27FC236}">
                <a16:creationId xmlns:a16="http://schemas.microsoft.com/office/drawing/2014/main" id="{26DA5A86-5B8E-EF12-2574-984B10548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279" y="2499653"/>
            <a:ext cx="4761905" cy="3809524"/>
          </a:xfrm>
          <a:prstGeom prst="rect">
            <a:avLst/>
          </a:prstGeom>
        </p:spPr>
      </p:pic>
      <p:sp>
        <p:nvSpPr>
          <p:cNvPr id="8" name="Rectangle 7">
            <a:extLst>
              <a:ext uri="{FF2B5EF4-FFF2-40B4-BE49-F238E27FC236}">
                <a16:creationId xmlns:a16="http://schemas.microsoft.com/office/drawing/2014/main" id="{FC4C4966-2763-ABEB-6849-9E0B2F1A9DF7}"/>
              </a:ext>
            </a:extLst>
          </p:cNvPr>
          <p:cNvSpPr/>
          <p:nvPr/>
        </p:nvSpPr>
        <p:spPr>
          <a:xfrm>
            <a:off x="359506" y="2407298"/>
            <a:ext cx="4140959"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solidFill>
                  <a:schemeClr val="tx1"/>
                </a:solidFill>
                <a:latin typeface="Trade Gothic Next Cond" panose="020B0506040303020004" pitchFamily="34" charset="0"/>
              </a:rPr>
              <a:t>Level 0 </a:t>
            </a:r>
            <a:r>
              <a:rPr lang="en-US" sz="2000" dirty="0">
                <a:solidFill>
                  <a:schemeClr val="tx1"/>
                </a:solidFill>
                <a:latin typeface="Trade Gothic Next Cond" panose="020B0506040303020004" pitchFamily="34" charset="0"/>
                <a:sym typeface="Wingdings" panose="05000000000000000000" pitchFamily="2" charset="2"/>
              </a:rPr>
              <a:t> number of isolines per patch</a:t>
            </a:r>
          </a:p>
          <a:p>
            <a:pPr marL="285750" indent="-285750">
              <a:buFont typeface="Arial" panose="020B0604020202020204" pitchFamily="34" charset="0"/>
              <a:buChar char="•"/>
            </a:pPr>
            <a:r>
              <a:rPr lang="en-US" sz="2000" dirty="0">
                <a:solidFill>
                  <a:schemeClr val="tx1"/>
                </a:solidFill>
                <a:latin typeface="Trade Gothic Next Cond" panose="020B0506040303020004" pitchFamily="34" charset="0"/>
                <a:sym typeface="Wingdings" panose="05000000000000000000" pitchFamily="2" charset="2"/>
              </a:rPr>
              <a:t>Level 1  number of line segments</a:t>
            </a:r>
          </a:p>
        </p:txBody>
      </p:sp>
    </p:spTree>
    <p:extLst>
      <p:ext uri="{BB962C8B-B14F-4D97-AF65-F5344CB8AC3E}">
        <p14:creationId xmlns:p14="http://schemas.microsoft.com/office/powerpoint/2010/main" val="420341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INTERPOLATION</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395951F2-7B01-1CBE-8657-C1D1CC7F711F}"/>
              </a:ext>
            </a:extLst>
          </p:cNvPr>
          <p:cNvSpPr/>
          <p:nvPr/>
        </p:nvSpPr>
        <p:spPr>
          <a:xfrm>
            <a:off x="4739951" y="2407298"/>
            <a:ext cx="7212563"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4771640-A06E-6E34-DCA3-7CCF1D310754}"/>
                  </a:ext>
                </a:extLst>
              </p:cNvPr>
              <p:cNvSpPr/>
              <p:nvPr/>
            </p:nvSpPr>
            <p:spPr>
              <a:xfrm>
                <a:off x="359506" y="2407298"/>
                <a:ext cx="4140959"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Strands generated using </a:t>
                </a:r>
                <a:r>
                  <a:rPr lang="en-US" sz="2500" dirty="0" err="1">
                    <a:solidFill>
                      <a:schemeClr val="tx1"/>
                    </a:solidFill>
                    <a:latin typeface="Trade Gothic Next Cond" panose="020B0506040303020004" pitchFamily="34" charset="0"/>
                  </a:rPr>
                  <a:t>Catmull</a:t>
                </a:r>
                <a:r>
                  <a:rPr lang="en-US" sz="2500" dirty="0">
                    <a:solidFill>
                      <a:schemeClr val="tx1"/>
                    </a:solidFill>
                    <a:latin typeface="Trade Gothic Next Cond" panose="020B0506040303020004" pitchFamily="34" charset="0"/>
                  </a:rPr>
                  <a:t>-Rom spline interpolation </a:t>
                </a:r>
              </a:p>
              <a:p>
                <a:pPr marL="285750" indent="-285750">
                  <a:buFont typeface="Arial" panose="020B0604020202020204" pitchFamily="34" charset="0"/>
                  <a:buChar char="•"/>
                </a:pPr>
                <a14:m>
                  <m:oMath xmlns:m="http://schemas.openxmlformats.org/officeDocument/2006/math">
                    <m:sSub>
                      <m:sSubPr>
                        <m:ctrlPr>
                          <a:rPr lang="en-MY" sz="2500" i="1" smtClean="0">
                            <a:solidFill>
                              <a:schemeClr val="tx1"/>
                            </a:solidFill>
                            <a:effectLst/>
                            <a:latin typeface="Cambria Math" panose="02040503050406030204" pitchFamily="18" charset="0"/>
                            <a:cs typeface="Cambria Math" panose="02040503050406030204" pitchFamily="18" charset="0"/>
                          </a:rPr>
                        </m:ctrlPr>
                      </m:sSubPr>
                      <m:e>
                        <m:r>
                          <m:rPr>
                            <m:sty m:val="p"/>
                          </m:rPr>
                          <a:rPr lang="en-MY" sz="250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T</m:t>
                        </m:r>
                      </m:e>
                      <m:sub>
                        <m:r>
                          <m:rPr>
                            <m:sty m:val="p"/>
                          </m:rPr>
                          <a:rPr lang="en-MY" sz="250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i</m:t>
                        </m:r>
                      </m:sub>
                    </m:sSub>
                    <m:r>
                      <a:rPr lang="en-MY" sz="250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m:t>
                    </m:r>
                    <m:r>
                      <m:rPr>
                        <m:sty m:val="p"/>
                      </m:rPr>
                      <a:rPr lang="en-MY" sz="250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a</m:t>
                    </m:r>
                    <m:d>
                      <m:dPr>
                        <m:ctrlP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ctrlPr>
                      </m:dPr>
                      <m:e>
                        <m:sSub>
                          <m:sSubPr>
                            <m:ctrlPr>
                              <a:rPr lang="en-MY" sz="2500" i="1">
                                <a:solidFill>
                                  <a:schemeClr val="tx1"/>
                                </a:solidFill>
                                <a:effectLst/>
                                <a:latin typeface="Cambria Math" panose="02040503050406030204" pitchFamily="18" charset="0"/>
                                <a:cs typeface="Cambria Math" panose="02040503050406030204" pitchFamily="18" charset="0"/>
                              </a:rPr>
                            </m:ctrlPr>
                          </m:sSubPr>
                          <m:e>
                            <m:r>
                              <m:rPr>
                                <m:sty m:val="p"/>
                              </m:rPr>
                              <a:rPr lang="en-MY" sz="250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P</m:t>
                            </m:r>
                          </m:e>
                          <m:sub>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𝑖</m:t>
                            </m:r>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+1</m:t>
                            </m:r>
                          </m:sub>
                        </m:sSub>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m:t>
                        </m:r>
                        <m:sSub>
                          <m:sSubPr>
                            <m:ctrlPr>
                              <a:rPr lang="en-MY" sz="2500" i="1">
                                <a:solidFill>
                                  <a:schemeClr val="tx1"/>
                                </a:solidFill>
                                <a:effectLst/>
                                <a:latin typeface="Cambria Math" panose="02040503050406030204" pitchFamily="18" charset="0"/>
                                <a:cs typeface="Cambria Math" panose="02040503050406030204" pitchFamily="18" charset="0"/>
                              </a:rPr>
                            </m:ctrlPr>
                          </m:sSubPr>
                          <m:e>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𝑃</m:t>
                            </m:r>
                          </m:e>
                          <m:sub>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𝑖</m:t>
                            </m:r>
                            <m:r>
                              <a:rPr lang="en-MY" sz="2500" i="1">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−1</m:t>
                            </m:r>
                          </m:sub>
                        </m:sSub>
                      </m:e>
                    </m:d>
                    <m:r>
                      <a:rPr lang="en-MY" sz="2500" b="0" i="1" smtClean="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 </m:t>
                    </m:r>
                  </m:oMath>
                </a14:m>
                <a:br>
                  <a:rPr lang="en-MY" sz="2500" b="0" i="1" dirty="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a:br>
                <a14:m>
                  <m:oMath xmlns:m="http://schemas.openxmlformats.org/officeDocument/2006/math">
                    <m:r>
                      <a:rPr lang="en-MY" sz="2500" b="0" i="1" smtClean="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𝑎</m:t>
                    </m:r>
                    <m:r>
                      <a:rPr lang="en-MY" sz="2500" b="0" i="1" smtClean="0">
                        <a:solidFill>
                          <a:schemeClr val="tx1"/>
                        </a:solidFill>
                        <a:effectLst/>
                        <a:latin typeface="Cambria Math" panose="02040503050406030204" pitchFamily="18" charset="0"/>
                        <a:ea typeface="DengXian" panose="02010600030101010101" pitchFamily="2" charset="-122"/>
                        <a:cs typeface="Cambria Math" panose="02040503050406030204" pitchFamily="18" charset="0"/>
                      </a:rPr>
                      <m:t>=0.5</m:t>
                    </m:r>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Line segments are then expanded into triangles</a:t>
                </a:r>
              </a:p>
            </p:txBody>
          </p:sp>
        </mc:Choice>
        <mc:Fallback xmlns="">
          <p:sp>
            <p:nvSpPr>
              <p:cNvPr id="9" name="Rectangle 8">
                <a:extLst>
                  <a:ext uri="{FF2B5EF4-FFF2-40B4-BE49-F238E27FC236}">
                    <a16:creationId xmlns:a16="http://schemas.microsoft.com/office/drawing/2014/main" id="{B4771640-A06E-6E34-DCA3-7CCF1D310754}"/>
                  </a:ext>
                </a:extLst>
              </p:cNvPr>
              <p:cNvSpPr>
                <a:spLocks noRot="1" noChangeAspect="1" noMove="1" noResize="1" noEditPoints="1" noAdjustHandles="1" noChangeArrowheads="1" noChangeShapeType="1" noTextEdit="1"/>
              </p:cNvSpPr>
              <p:nvPr/>
            </p:nvSpPr>
            <p:spPr>
              <a:xfrm>
                <a:off x="359506" y="2407298"/>
                <a:ext cx="4140959" cy="3974842"/>
              </a:xfrm>
              <a:prstGeom prst="rect">
                <a:avLst/>
              </a:prstGeom>
              <a:blipFill>
                <a:blip r:embed="rId2"/>
                <a:stretch>
                  <a:fillRect/>
                </a:stretch>
              </a:blipFill>
              <a:ln w="28575">
                <a:solidFill>
                  <a:schemeClr val="tx1"/>
                </a:solidFill>
              </a:ln>
              <a:effectLst>
                <a:outerShdw blurRad="101600" dist="101600" dir="2700000" algn="tl" rotWithShape="0">
                  <a:prstClr val="black">
                    <a:alpha val="40000"/>
                  </a:prstClr>
                </a:outerShdw>
              </a:effectLst>
            </p:spPr>
            <p:txBody>
              <a:bodyPr/>
              <a:lstStyle/>
              <a:p>
                <a:r>
                  <a:rPr lang="en-MY">
                    <a:noFill/>
                  </a:rPr>
                  <a:t> </a:t>
                </a:r>
              </a:p>
            </p:txBody>
          </p:sp>
        </mc:Fallback>
      </mc:AlternateContent>
      <p:pic>
        <p:nvPicPr>
          <p:cNvPr id="5" name="Picture 4" descr="A diagram of a mathematical equation&#10;&#10;Description automatically generated">
            <a:extLst>
              <a:ext uri="{FF2B5EF4-FFF2-40B4-BE49-F238E27FC236}">
                <a16:creationId xmlns:a16="http://schemas.microsoft.com/office/drawing/2014/main" id="{AC0E5A2C-237E-2A52-18AA-620125D6561C}"/>
              </a:ext>
            </a:extLst>
          </p:cNvPr>
          <p:cNvPicPr>
            <a:picLocks noChangeAspect="1"/>
          </p:cNvPicPr>
          <p:nvPr/>
        </p:nvPicPr>
        <p:blipFill rotWithShape="1">
          <a:blip r:embed="rId3"/>
          <a:srcRect l="23262" r="8592"/>
          <a:stretch/>
        </p:blipFill>
        <p:spPr bwMode="auto">
          <a:xfrm>
            <a:off x="5659077" y="2597203"/>
            <a:ext cx="5374310" cy="3595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672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INTERPOLATION</a:t>
            </a:r>
            <a:endParaRPr lang="en-MY" sz="2800" dirty="0">
              <a:effectLst>
                <a:outerShdw blurRad="101600" dist="101600" dir="2220000" algn="l" rotWithShape="0">
                  <a:prstClr val="black">
                    <a:alpha val="50000"/>
                  </a:prstClr>
                </a:outerShdw>
              </a:effectLst>
            </a:endParaRP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D56D533-24C0-FA54-E899-24C35F80BDC1}"/>
                  </a:ext>
                </a:extLst>
              </p:cNvPr>
              <p:cNvGraphicFramePr>
                <a:graphicFrameLocks noGrp="1"/>
              </p:cNvGraphicFramePr>
              <p:nvPr>
                <p:extLst>
                  <p:ext uri="{D42A27DB-BD31-4B8C-83A1-F6EECF244321}">
                    <p14:modId xmlns:p14="http://schemas.microsoft.com/office/powerpoint/2010/main" val="840333212"/>
                  </p:ext>
                </p:extLst>
              </p:nvPr>
            </p:nvGraphicFramePr>
            <p:xfrm>
              <a:off x="7207113" y="2207035"/>
              <a:ext cx="4380026" cy="4382198"/>
            </p:xfrm>
            <a:graphic>
              <a:graphicData uri="http://schemas.openxmlformats.org/drawingml/2006/table">
                <a:tbl>
                  <a:tblPr firstRow="1" firstCol="1" bandRow="1">
                    <a:tableStyleId>{2D5ABB26-0587-4C30-8999-92F81FD0307C}</a:tableStyleId>
                  </a:tblPr>
                  <a:tblGrid>
                    <a:gridCol w="498654">
                      <a:extLst>
                        <a:ext uri="{9D8B030D-6E8A-4147-A177-3AD203B41FA5}">
                          <a16:colId xmlns:a16="http://schemas.microsoft.com/office/drawing/2014/main" val="1893887801"/>
                        </a:ext>
                      </a:extLst>
                    </a:gridCol>
                    <a:gridCol w="3881372">
                      <a:extLst>
                        <a:ext uri="{9D8B030D-6E8A-4147-A177-3AD203B41FA5}">
                          <a16:colId xmlns:a16="http://schemas.microsoft.com/office/drawing/2014/main" val="346861376"/>
                        </a:ext>
                      </a:extLst>
                    </a:gridCol>
                  </a:tblGrid>
                  <a:tr h="316277">
                    <a:tc>
                      <a:txBody>
                        <a:bodyPr/>
                        <a:lstStyle/>
                        <a:p>
                          <a:pPr marL="0" indent="0" algn="l">
                            <a:lnSpc>
                              <a:spcPct val="150000"/>
                            </a:lnSpc>
                          </a:pPr>
                          <a:r>
                            <a:rPr lang="fr-FR" sz="1100" kern="100" dirty="0">
                              <a:effectLst/>
                            </a:rPr>
                            <a:t>1</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𝑙𝑒𝑛𝑔𝑡h</m:t>
                                </m:r>
                                <m:r>
                                  <a:rPr lang="en-MY" sz="1100" kern="100">
                                    <a:effectLst/>
                                    <a:latin typeface="Cambria Math" panose="02040503050406030204" pitchFamily="18" charset="0"/>
                                  </a:rPr>
                                  <m:t>←</m:t>
                                </m:r>
                                <m:r>
                                  <a:rPr lang="en-MY" sz="1100" kern="100">
                                    <a:effectLst/>
                                    <a:latin typeface="Cambria Math" panose="02040503050406030204" pitchFamily="18" charset="0"/>
                                  </a:rPr>
                                  <m:t>𝑡𝑒𝑠𝑠𝐶𝑜𝑜𝑟𝑑𝑋</m:t>
                                </m:r>
                                <m:r>
                                  <a:rPr lang="en-MY" sz="1100" kern="100">
                                    <a:effectLst/>
                                    <a:latin typeface="Cambria Math" panose="02040503050406030204" pitchFamily="18" charset="0"/>
                                  </a:rPr>
                                  <m:t>∗</m:t>
                                </m:r>
                                <m:r>
                                  <a:rPr lang="en-MY" sz="1100" kern="100">
                                    <a:effectLst/>
                                    <a:latin typeface="Cambria Math" panose="02040503050406030204" pitchFamily="18" charset="0"/>
                                  </a:rPr>
                                  <m:t>𝑛𝑢𝑚𝐻𝑎𝑖𝑟𝑆𝑒𝑔𝑚𝑒𝑛𝑡𝑠</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123499832"/>
                      </a:ext>
                    </a:extLst>
                  </a:tr>
                  <a:tr h="316277">
                    <a:tc>
                      <a:txBody>
                        <a:bodyPr/>
                        <a:lstStyle/>
                        <a:p>
                          <a:pPr algn="l">
                            <a:lnSpc>
                              <a:spcPct val="150000"/>
                            </a:lnSpc>
                            <a:spcAft>
                              <a:spcPts val="800"/>
                            </a:spcAft>
                          </a:pPr>
                          <a:r>
                            <a:rPr lang="fr-FR" sz="1100" kern="100" dirty="0">
                              <a:effectLst/>
                            </a:rPr>
                            <a:t>2</a:t>
                          </a:r>
                          <a:endParaRPr lang="en-MY" sz="11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𝑓𝑟𝑎𝑐𝑡𝑖𝑜𝑛𝑎𝑙</m:t>
                                </m:r>
                                <m:r>
                                  <a:rPr lang="en-MY" sz="1100" kern="100">
                                    <a:effectLst/>
                                    <a:latin typeface="Cambria Math" panose="02040503050406030204" pitchFamily="18" charset="0"/>
                                  </a:rPr>
                                  <m:t>←</m:t>
                                </m:r>
                                <m:r>
                                  <a:rPr lang="en-MY" sz="1100" kern="100">
                                    <a:effectLst/>
                                    <a:latin typeface="Cambria Math" panose="02040503050406030204" pitchFamily="18" charset="0"/>
                                  </a:rPr>
                                  <m:t>𝑙𝑒𝑛𝑔𝑡h</m:t>
                                </m:r>
                                <m:r>
                                  <a:rPr lang="en-MY" sz="1100" kern="100">
                                    <a:effectLst/>
                                    <a:latin typeface="Cambria Math" panose="02040503050406030204" pitchFamily="18" charset="0"/>
                                  </a:rPr>
                                  <m:t>−</m:t>
                                </m:r>
                                <m:r>
                                  <a:rPr lang="en-MY" sz="1100" kern="100">
                                    <a:effectLst/>
                                    <a:latin typeface="Cambria Math" panose="02040503050406030204" pitchFamily="18" charset="0"/>
                                  </a:rPr>
                                  <m:t>𝑓𝑙𝑜𝑜𝑟</m:t>
                                </m:r>
                                <m:r>
                                  <a:rPr lang="en-MY" sz="1100" kern="100">
                                    <a:effectLst/>
                                    <a:latin typeface="Cambria Math" panose="02040503050406030204" pitchFamily="18" charset="0"/>
                                  </a:rPr>
                                  <m:t>(</m:t>
                                </m:r>
                                <m:r>
                                  <a:rPr lang="en-MY" sz="1100" kern="100">
                                    <a:effectLst/>
                                    <a:latin typeface="Cambria Math" panose="02040503050406030204" pitchFamily="18" charset="0"/>
                                  </a:rPr>
                                  <m:t>𝑙𝑒𝑛𝑔𝑡h</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61772970"/>
                      </a:ext>
                    </a:extLst>
                  </a:tr>
                  <a:tr h="336244">
                    <a:tc>
                      <a:txBody>
                        <a:bodyPr/>
                        <a:lstStyle/>
                        <a:p>
                          <a:pPr marL="0" indent="0" algn="l">
                            <a:lnSpc>
                              <a:spcPct val="150000"/>
                            </a:lnSpc>
                          </a:pPr>
                          <a:r>
                            <a:rPr lang="fr-FR" sz="1100" kern="100" dirty="0">
                              <a:effectLst/>
                            </a:rPr>
                            <a:t>3</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1←</m:t>
                                </m:r>
                                <m:r>
                                  <a:rPr lang="en-MY" sz="1100" kern="100">
                                    <a:effectLst/>
                                    <a:latin typeface="Cambria Math" panose="02040503050406030204" pitchFamily="18" charset="0"/>
                                  </a:rPr>
                                  <m:t>𝑙𝑒𝑛𝑔𝑡h</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18778089"/>
                      </a:ext>
                    </a:extLst>
                  </a:tr>
                  <a:tr h="316277">
                    <a:tc>
                      <a:txBody>
                        <a:bodyPr/>
                        <a:lstStyle/>
                        <a:p>
                          <a:pPr marL="0" indent="0" algn="l">
                            <a:lnSpc>
                              <a:spcPct val="150000"/>
                            </a:lnSpc>
                          </a:pPr>
                          <a:r>
                            <a:rPr lang="fr-FR" sz="1100" kern="100" dirty="0">
                              <a:effectLst/>
                            </a:rPr>
                            <a:t>4</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0← </m:t>
                                </m:r>
                                <m:r>
                                  <m:rPr>
                                    <m:sty m:val="p"/>
                                  </m:rPr>
                                  <a:rPr lang="en-MY" sz="1100" kern="100">
                                    <a:effectLst/>
                                    <a:latin typeface="Cambria Math" panose="02040503050406030204" pitchFamily="18" charset="0"/>
                                  </a:rPr>
                                  <m:t>max</m:t>
                                </m:r>
                                <m:r>
                                  <a:rPr lang="en-MY" sz="1100" kern="100">
                                    <a:effectLst/>
                                    <a:latin typeface="Cambria Math" panose="02040503050406030204" pitchFamily="18" charset="0"/>
                                  </a:rPr>
                                  <m:t>{</m:t>
                                </m:r>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en-MY" sz="1100" kern="100">
                                        <a:effectLst/>
                                        <a:latin typeface="Cambria Math" panose="02040503050406030204" pitchFamily="18" charset="0"/>
                                      </a:rPr>
                                      <m:t>1</m:t>
                                    </m:r>
                                  </m:sub>
                                </m:sSub>
                                <m:r>
                                  <a:rPr lang="en-MY" sz="1100" kern="100">
                                    <a:effectLst/>
                                    <a:latin typeface="Cambria Math" panose="02040503050406030204" pitchFamily="18" charset="0"/>
                                  </a:rPr>
                                  <m:t>−1, 0}</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738994438"/>
                      </a:ext>
                    </a:extLst>
                  </a:tr>
                  <a:tr h="316277">
                    <a:tc>
                      <a:txBody>
                        <a:bodyPr/>
                        <a:lstStyle/>
                        <a:p>
                          <a:pPr algn="l">
                            <a:lnSpc>
                              <a:spcPct val="150000"/>
                            </a:lnSpc>
                            <a:spcAft>
                              <a:spcPts val="800"/>
                            </a:spcAft>
                          </a:pPr>
                          <a:r>
                            <a:rPr lang="fr-FR" sz="1100" kern="100" dirty="0">
                              <a:effectLst/>
                            </a:rPr>
                            <a:t>5</a:t>
                          </a:r>
                          <a:endParaRPr lang="en-MY" sz="11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2← </m:t>
                                </m:r>
                                <m:r>
                                  <m:rPr>
                                    <m:sty m:val="p"/>
                                  </m:rPr>
                                  <a:rPr lang="en-MY" sz="1100" kern="100">
                                    <a:effectLst/>
                                    <a:latin typeface="Cambria Math" panose="02040503050406030204" pitchFamily="18" charset="0"/>
                                  </a:rPr>
                                  <m:t>min</m:t>
                                </m:r>
                                <m:r>
                                  <a:rPr lang="en-MY" sz="1100" kern="100">
                                    <a:effectLst/>
                                    <a:latin typeface="Cambria Math" panose="02040503050406030204" pitchFamily="18" charset="0"/>
                                  </a:rPr>
                                  <m:t>{</m:t>
                                </m:r>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en-MY" sz="1100" kern="100">
                                        <a:effectLst/>
                                        <a:latin typeface="Cambria Math" panose="02040503050406030204" pitchFamily="18" charset="0"/>
                                      </a:rPr>
                                      <m:t>1</m:t>
                                    </m:r>
                                  </m:sub>
                                </m:sSub>
                                <m:r>
                                  <a:rPr lang="en-MY" sz="1100" kern="100">
                                    <a:effectLst/>
                                    <a:latin typeface="Cambria Math" panose="02040503050406030204" pitchFamily="18" charset="0"/>
                                  </a:rPr>
                                  <m:t>+1, </m:t>
                                </m:r>
                                <m:r>
                                  <m:rPr>
                                    <m:sty m:val="p"/>
                                  </m:rPr>
                                  <a:rPr lang="en-MY" sz="1100" kern="100">
                                    <a:effectLst/>
                                    <a:latin typeface="Cambria Math" panose="02040503050406030204" pitchFamily="18" charset="0"/>
                                  </a:rPr>
                                  <m:t>numHairSegments</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825103514"/>
                      </a:ext>
                    </a:extLst>
                  </a:tr>
                  <a:tr h="325862">
                    <a:tc>
                      <a:txBody>
                        <a:bodyPr/>
                        <a:lstStyle/>
                        <a:p>
                          <a:pPr marL="0" indent="0" algn="l">
                            <a:lnSpc>
                              <a:spcPct val="150000"/>
                            </a:lnSpc>
                          </a:pPr>
                          <a:r>
                            <a:rPr lang="fr-FR" sz="1100" kern="100" dirty="0">
                              <a:effectLst/>
                            </a:rPr>
                            <a:t>6</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3← </m:t>
                                </m:r>
                                <m:r>
                                  <m:rPr>
                                    <m:sty m:val="p"/>
                                  </m:rPr>
                                  <a:rPr lang="en-MY" sz="1100" kern="100">
                                    <a:effectLst/>
                                    <a:latin typeface="Cambria Math" panose="02040503050406030204" pitchFamily="18" charset="0"/>
                                  </a:rPr>
                                  <m:t>min</m:t>
                                </m:r>
                                <m:r>
                                  <a:rPr lang="en-MY" sz="1100" kern="100">
                                    <a:effectLst/>
                                    <a:latin typeface="Cambria Math" panose="02040503050406030204" pitchFamily="18" charset="0"/>
                                  </a:rPr>
                                  <m:t>{</m:t>
                                </m:r>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en-MY" sz="1100" kern="100">
                                        <a:effectLst/>
                                        <a:latin typeface="Cambria Math" panose="02040503050406030204" pitchFamily="18" charset="0"/>
                                      </a:rPr>
                                      <m:t>2</m:t>
                                    </m:r>
                                  </m:sub>
                                </m:sSub>
                                <m:r>
                                  <a:rPr lang="en-MY" sz="1100" kern="100">
                                    <a:effectLst/>
                                    <a:latin typeface="Cambria Math" panose="02040503050406030204" pitchFamily="18" charset="0"/>
                                  </a:rPr>
                                  <m:t>+1, </m:t>
                                </m:r>
                                <m:r>
                                  <m:rPr>
                                    <m:sty m:val="p"/>
                                  </m:rPr>
                                  <a:rPr lang="en-MY" sz="1100" kern="100">
                                    <a:effectLst/>
                                    <a:latin typeface="Cambria Math" panose="02040503050406030204" pitchFamily="18" charset="0"/>
                                  </a:rPr>
                                  <m:t>numHairSegments</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15269658"/>
                      </a:ext>
                    </a:extLst>
                  </a:tr>
                  <a:tr h="612349">
                    <a:tc>
                      <a:txBody>
                        <a:bodyPr/>
                        <a:lstStyle/>
                        <a:p>
                          <a:pPr marL="0" indent="0" algn="l">
                            <a:lnSpc>
                              <a:spcPct val="150000"/>
                            </a:lnSpc>
                          </a:pPr>
                          <a:r>
                            <a:rPr lang="fr-FR" sz="1100" kern="100" dirty="0">
                              <a:effectLst/>
                            </a:rPr>
                            <a:t>7</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𝑚</m:t>
                                    </m:r>
                                  </m:e>
                                  <m:sub>
                                    <m:r>
                                      <a:rPr lang="en-MY" sz="1100" kern="100">
                                        <a:effectLst/>
                                        <a:latin typeface="Cambria Math" panose="02040503050406030204" pitchFamily="18" charset="0"/>
                                      </a:rPr>
                                      <m:t>1</m:t>
                                    </m:r>
                                  </m:sub>
                                </m:sSub>
                                <m:r>
                                  <a:rPr lang="fr-FR" sz="1100" kern="100">
                                    <a:effectLst/>
                                    <a:latin typeface="Cambria Math" panose="02040503050406030204" pitchFamily="18" charset="0"/>
                                  </a:rPr>
                                  <m:t>←</m:t>
                                </m:r>
                                <m:f>
                                  <m:fPr>
                                    <m:ctrlPr>
                                      <a:rPr lang="en-MY" sz="1100" i="1" kern="100">
                                        <a:effectLst/>
                                        <a:latin typeface="Cambria Math" panose="02040503050406030204" pitchFamily="18" charset="0"/>
                                      </a:rPr>
                                    </m:ctrlPr>
                                  </m:fPr>
                                  <m:num>
                                    <m:r>
                                      <a:rPr lang="en-MY" sz="1100" kern="100">
                                        <a:effectLst/>
                                        <a:latin typeface="Cambria Math" panose="02040503050406030204" pitchFamily="18" charset="0"/>
                                      </a:rPr>
                                      <m:t>𝑣𝑒𝑟𝑡𝑒𝑥𝐷𝑎𝑡𝑎</m:t>
                                    </m:r>
                                    <m:d>
                                      <m:dPr>
                                        <m:begChr m:val="["/>
                                        <m:endChr m:val="]"/>
                                        <m:ctrlPr>
                                          <a:rPr lang="en-MY" sz="1100" i="1" kern="100">
                                            <a:effectLst/>
                                            <a:latin typeface="Cambria Math" panose="02040503050406030204" pitchFamily="18" charset="0"/>
                                          </a:rPr>
                                        </m:ctrlPr>
                                      </m:dPr>
                                      <m:e>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fr-FR" sz="1100" kern="100">
                                                <a:effectLst/>
                                                <a:latin typeface="Cambria Math" panose="02040503050406030204" pitchFamily="18" charset="0"/>
                                              </a:rPr>
                                              <m:t>2</m:t>
                                            </m:r>
                                          </m:sub>
                                        </m:sSub>
                                      </m:e>
                                    </m:d>
                                    <m:r>
                                      <a:rPr lang="fr-FR" sz="1100" kern="100">
                                        <a:effectLst/>
                                        <a:latin typeface="Cambria Math" panose="02040503050406030204" pitchFamily="18" charset="0"/>
                                      </a:rPr>
                                      <m:t>− </m:t>
                                    </m:r>
                                    <m:r>
                                      <a:rPr lang="en-MY" sz="1100" kern="100">
                                        <a:effectLst/>
                                        <a:latin typeface="Cambria Math" panose="02040503050406030204" pitchFamily="18" charset="0"/>
                                      </a:rPr>
                                      <m:t>𝑣𝑒𝑟𝑡𝑒𝑥𝐷𝑎𝑡𝑎</m:t>
                                    </m:r>
                                    <m:d>
                                      <m:dPr>
                                        <m:begChr m:val="["/>
                                        <m:endChr m:val="]"/>
                                        <m:ctrlPr>
                                          <a:rPr lang="en-MY" sz="1100" i="1" kern="100">
                                            <a:effectLst/>
                                            <a:latin typeface="Cambria Math" panose="02040503050406030204" pitchFamily="18" charset="0"/>
                                          </a:rPr>
                                        </m:ctrlPr>
                                      </m:dPr>
                                      <m:e>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fr-FR" sz="1100" kern="100">
                                                <a:effectLst/>
                                                <a:latin typeface="Cambria Math" panose="02040503050406030204" pitchFamily="18" charset="0"/>
                                              </a:rPr>
                                              <m:t>0</m:t>
                                            </m:r>
                                          </m:sub>
                                        </m:sSub>
                                      </m:e>
                                    </m:d>
                                  </m:num>
                                  <m:den>
                                    <m:r>
                                      <a:rPr lang="fr-FR" sz="1100" kern="100">
                                        <a:effectLst/>
                                        <a:latin typeface="Cambria Math" panose="02040503050406030204" pitchFamily="18" charset="0"/>
                                      </a:rPr>
                                      <m:t>2</m:t>
                                    </m:r>
                                  </m:den>
                                </m:f>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10084206"/>
                      </a:ext>
                    </a:extLst>
                  </a:tr>
                  <a:tr h="612349">
                    <a:tc>
                      <a:txBody>
                        <a:bodyPr/>
                        <a:lstStyle/>
                        <a:p>
                          <a:pPr marL="0" indent="0" algn="l">
                            <a:lnSpc>
                              <a:spcPct val="150000"/>
                            </a:lnSpc>
                          </a:pPr>
                          <a:r>
                            <a:rPr lang="en-MY" sz="1100" kern="100" dirty="0">
                              <a:effectLst/>
                            </a:rPr>
                            <a:t>8</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𝑚</m:t>
                                    </m:r>
                                  </m:e>
                                  <m:sub>
                                    <m:r>
                                      <a:rPr lang="en-MY" sz="1100" kern="100">
                                        <a:effectLst/>
                                        <a:latin typeface="Cambria Math" panose="02040503050406030204" pitchFamily="18" charset="0"/>
                                      </a:rPr>
                                      <m:t>2</m:t>
                                    </m:r>
                                  </m:sub>
                                </m:sSub>
                                <m:r>
                                  <a:rPr lang="fr-FR" sz="1100" kern="100">
                                    <a:effectLst/>
                                    <a:latin typeface="Cambria Math" panose="02040503050406030204" pitchFamily="18" charset="0"/>
                                  </a:rPr>
                                  <m:t>←</m:t>
                                </m:r>
                                <m:f>
                                  <m:fPr>
                                    <m:ctrlPr>
                                      <a:rPr lang="en-MY" sz="1100" i="1" kern="100">
                                        <a:effectLst/>
                                        <a:latin typeface="Cambria Math" panose="02040503050406030204" pitchFamily="18" charset="0"/>
                                      </a:rPr>
                                    </m:ctrlPr>
                                  </m:fPr>
                                  <m:num>
                                    <m:r>
                                      <a:rPr lang="en-MY" sz="1100" kern="100">
                                        <a:effectLst/>
                                        <a:latin typeface="Cambria Math" panose="02040503050406030204" pitchFamily="18" charset="0"/>
                                      </a:rPr>
                                      <m:t>𝑣𝑒𝑟𝑡𝑒𝑥𝐷𝑎𝑡𝑎</m:t>
                                    </m:r>
                                    <m:d>
                                      <m:dPr>
                                        <m:begChr m:val="["/>
                                        <m:endChr m:val="]"/>
                                        <m:ctrlPr>
                                          <a:rPr lang="en-MY" sz="1100" i="1" kern="100">
                                            <a:effectLst/>
                                            <a:latin typeface="Cambria Math" panose="02040503050406030204" pitchFamily="18" charset="0"/>
                                          </a:rPr>
                                        </m:ctrlPr>
                                      </m:dPr>
                                      <m:e>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en-MY" sz="1100" kern="100">
                                                <a:effectLst/>
                                                <a:latin typeface="Cambria Math" panose="02040503050406030204" pitchFamily="18" charset="0"/>
                                              </a:rPr>
                                              <m:t>1</m:t>
                                            </m:r>
                                          </m:sub>
                                        </m:sSub>
                                      </m:e>
                                    </m:d>
                                    <m:r>
                                      <a:rPr lang="fr-FR" sz="1100" kern="100">
                                        <a:effectLst/>
                                        <a:latin typeface="Cambria Math" panose="02040503050406030204" pitchFamily="18" charset="0"/>
                                      </a:rPr>
                                      <m:t>− </m:t>
                                    </m:r>
                                    <m:r>
                                      <a:rPr lang="en-MY" sz="1100" kern="100">
                                        <a:effectLst/>
                                        <a:latin typeface="Cambria Math" panose="02040503050406030204" pitchFamily="18" charset="0"/>
                                      </a:rPr>
                                      <m:t>𝑣𝑒𝑟𝑡𝑒𝑥𝐷𝑎𝑡𝑎</m:t>
                                    </m:r>
                                    <m:d>
                                      <m:dPr>
                                        <m:begChr m:val="["/>
                                        <m:endChr m:val="]"/>
                                        <m:ctrlPr>
                                          <a:rPr lang="en-MY" sz="1100" i="1" kern="100">
                                            <a:effectLst/>
                                            <a:latin typeface="Cambria Math" panose="02040503050406030204" pitchFamily="18" charset="0"/>
                                          </a:rPr>
                                        </m:ctrlPr>
                                      </m:dPr>
                                      <m:e>
                                        <m:r>
                                          <a:rPr lang="en-MY" sz="1100" kern="100">
                                            <a:effectLst/>
                                            <a:latin typeface="Cambria Math" panose="02040503050406030204" pitchFamily="18" charset="0"/>
                                          </a:rPr>
                                          <m:t>𝑖𝑛𝑑𝑒</m:t>
                                        </m:r>
                                        <m:sSub>
                                          <m:sSubPr>
                                            <m:ctrlPr>
                                              <a:rPr lang="en-MY" sz="1100" i="1" kern="100">
                                                <a:effectLst/>
                                                <a:latin typeface="Cambria Math" panose="02040503050406030204" pitchFamily="18" charset="0"/>
                                              </a:rPr>
                                            </m:ctrlPr>
                                          </m:sSubPr>
                                          <m:e>
                                            <m:r>
                                              <a:rPr lang="en-MY" sz="1100" kern="100">
                                                <a:effectLst/>
                                                <a:latin typeface="Cambria Math" panose="02040503050406030204" pitchFamily="18" charset="0"/>
                                              </a:rPr>
                                              <m:t>𝑥</m:t>
                                            </m:r>
                                          </m:e>
                                          <m:sub>
                                            <m:r>
                                              <a:rPr lang="en-MY" sz="1100" kern="100">
                                                <a:effectLst/>
                                                <a:latin typeface="Cambria Math" panose="02040503050406030204" pitchFamily="18" charset="0"/>
                                              </a:rPr>
                                              <m:t>3</m:t>
                                            </m:r>
                                          </m:sub>
                                        </m:sSub>
                                      </m:e>
                                    </m:d>
                                  </m:num>
                                  <m:den>
                                    <m:r>
                                      <a:rPr lang="fr-FR" sz="1100" kern="100">
                                        <a:effectLst/>
                                        <a:latin typeface="Cambria Math" panose="02040503050406030204" pitchFamily="18" charset="0"/>
                                      </a:rPr>
                                      <m:t>2</m:t>
                                    </m:r>
                                  </m:den>
                                </m:f>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24067570"/>
                      </a:ext>
                    </a:extLst>
                  </a:tr>
                  <a:tr h="316277">
                    <a:tc>
                      <a:txBody>
                        <a:bodyPr/>
                        <a:lstStyle/>
                        <a:p>
                          <a:pPr marL="0" indent="0" algn="l">
                            <a:lnSpc>
                              <a:spcPct val="150000"/>
                            </a:lnSpc>
                          </a:pPr>
                          <a:r>
                            <a:rPr lang="en-MY" sz="1100" kern="100" dirty="0">
                              <a:effectLst/>
                            </a:rPr>
                            <a:t>9</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𝑎</m:t>
                                </m:r>
                                <m:r>
                                  <a:rPr lang="en-MY" sz="1100" kern="100">
                                    <a:effectLst/>
                                    <a:latin typeface="Cambria Math" panose="02040503050406030204" pitchFamily="18" charset="0"/>
                                  </a:rPr>
                                  <m:t>←</m:t>
                                </m:r>
                                <m:r>
                                  <a:rPr lang="en-MY" sz="1100" kern="100">
                                    <a:effectLst/>
                                    <a:latin typeface="Cambria Math" panose="02040503050406030204" pitchFamily="18" charset="0"/>
                                  </a:rPr>
                                  <m:t>𝑣𝑒𝑟𝑡𝑒𝑥𝐷𝑎𝑡𝑎</m:t>
                                </m:r>
                                <m:r>
                                  <a:rPr lang="en-MY" sz="1100" kern="100">
                                    <a:effectLst/>
                                    <a:latin typeface="Cambria Math" panose="02040503050406030204" pitchFamily="18" charset="0"/>
                                  </a:rPr>
                                  <m:t>[</m:t>
                                </m:r>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1] + </m:t>
                                </m:r>
                                <m:r>
                                  <a:rPr lang="en-MY" sz="1100" kern="100">
                                    <a:effectLst/>
                                    <a:latin typeface="Cambria Math" panose="02040503050406030204" pitchFamily="18" charset="0"/>
                                  </a:rPr>
                                  <m:t>𝑚</m:t>
                                </m:r>
                                <m:r>
                                  <a:rPr lang="en-MY" sz="1100" kern="100">
                                    <a:effectLst/>
                                    <a:latin typeface="Cambria Math" panose="02040503050406030204" pitchFamily="18" charset="0"/>
                                  </a:rPr>
                                  <m:t>1 ∗ </m:t>
                                </m:r>
                                <m:r>
                                  <a:rPr lang="en-MY" sz="1100" kern="100">
                                    <a:effectLst/>
                                    <a:latin typeface="Cambria Math" panose="02040503050406030204" pitchFamily="18" charset="0"/>
                                  </a:rPr>
                                  <m:t>𝑓𝑟𝑎𝑐𝑡𝑖𝑜𝑛𝑎𝑙</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17981526"/>
                      </a:ext>
                    </a:extLst>
                  </a:tr>
                  <a:tr h="316277">
                    <a:tc>
                      <a:txBody>
                        <a:bodyPr/>
                        <a:lstStyle/>
                        <a:p>
                          <a:pPr marL="0" indent="0" algn="l">
                            <a:lnSpc>
                              <a:spcPct val="150000"/>
                            </a:lnSpc>
                          </a:pPr>
                          <a:r>
                            <a:rPr lang="en-MY" sz="1100" kern="100" dirty="0">
                              <a:effectLst/>
                            </a:rPr>
                            <a:t>10</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𝑏</m:t>
                                </m:r>
                                <m:r>
                                  <a:rPr lang="en-MY" sz="1100" kern="100">
                                    <a:effectLst/>
                                    <a:latin typeface="Cambria Math" panose="02040503050406030204" pitchFamily="18" charset="0"/>
                                  </a:rPr>
                                  <m:t>←</m:t>
                                </m:r>
                                <m:r>
                                  <a:rPr lang="en-MY" sz="1100" kern="100">
                                    <a:effectLst/>
                                    <a:latin typeface="Cambria Math" panose="02040503050406030204" pitchFamily="18" charset="0"/>
                                  </a:rPr>
                                  <m:t>𝑣𝑒𝑟𝑡𝑒𝑥𝐷𝑎𝑡𝑎</m:t>
                                </m:r>
                                <m:r>
                                  <a:rPr lang="en-MY" sz="1100" kern="100">
                                    <a:effectLst/>
                                    <a:latin typeface="Cambria Math" panose="02040503050406030204" pitchFamily="18" charset="0"/>
                                  </a:rPr>
                                  <m:t>[</m:t>
                                </m:r>
                                <m:r>
                                  <a:rPr lang="en-MY" sz="1100" kern="100">
                                    <a:effectLst/>
                                    <a:latin typeface="Cambria Math" panose="02040503050406030204" pitchFamily="18" charset="0"/>
                                  </a:rPr>
                                  <m:t>𝑖𝑛𝑑𝑒𝑥</m:t>
                                </m:r>
                                <m:r>
                                  <a:rPr lang="en-MY" sz="1100" kern="100">
                                    <a:effectLst/>
                                    <a:latin typeface="Cambria Math" panose="02040503050406030204" pitchFamily="18" charset="0"/>
                                  </a:rPr>
                                  <m:t>2] + </m:t>
                                </m:r>
                                <m:r>
                                  <a:rPr lang="en-MY" sz="1100" kern="100">
                                    <a:effectLst/>
                                    <a:latin typeface="Cambria Math" panose="02040503050406030204" pitchFamily="18" charset="0"/>
                                  </a:rPr>
                                  <m:t>𝑚</m:t>
                                </m:r>
                                <m:r>
                                  <a:rPr lang="en-MY" sz="1100" kern="100">
                                    <a:effectLst/>
                                    <a:latin typeface="Cambria Math" panose="02040503050406030204" pitchFamily="18" charset="0"/>
                                  </a:rPr>
                                  <m:t>2 ∗ (1 − </m:t>
                                </m:r>
                                <m:r>
                                  <a:rPr lang="en-MY" sz="1100" kern="100">
                                    <a:effectLst/>
                                    <a:latin typeface="Cambria Math" panose="02040503050406030204" pitchFamily="18" charset="0"/>
                                  </a:rPr>
                                  <m:t>𝑓𝑟𝑎𝑐𝑡𝑖𝑜𝑛𝑎𝑙</m:t>
                                </m:r>
                                <m:r>
                                  <a:rPr lang="en-MY" sz="1100" kern="100">
                                    <a:effectLst/>
                                    <a:latin typeface="Cambria Math" panose="02040503050406030204" pitchFamily="18" charset="0"/>
                                  </a:rPr>
                                  <m:t>)</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02833945"/>
                      </a:ext>
                    </a:extLst>
                  </a:tr>
                  <a:tr h="316277">
                    <a:tc>
                      <a:txBody>
                        <a:bodyPr/>
                        <a:lstStyle/>
                        <a:p>
                          <a:pPr marL="0" indent="0" algn="l">
                            <a:lnSpc>
                              <a:spcPct val="150000"/>
                            </a:lnSpc>
                          </a:pPr>
                          <a:r>
                            <a:rPr lang="en-MY" sz="1100" kern="100" dirty="0">
                              <a:effectLst/>
                            </a:rPr>
                            <a:t>11</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pPr marL="0" indent="0" algn="l">
                            <a:lnSpc>
                              <a:spcPct val="150000"/>
                            </a:lnSpc>
                          </a:pPr>
                          <a14:m>
                            <m:oMathPara xmlns:m="http://schemas.openxmlformats.org/officeDocument/2006/math">
                              <m:oMathParaPr>
                                <m:jc m:val="left"/>
                              </m:oMathParaPr>
                              <m:oMath xmlns:m="http://schemas.openxmlformats.org/officeDocument/2006/math">
                                <m:r>
                                  <a:rPr lang="en-MY" sz="1100" kern="100">
                                    <a:effectLst/>
                                    <a:latin typeface="Cambria Math" panose="02040503050406030204" pitchFamily="18" charset="0"/>
                                  </a:rPr>
                                  <m:t>𝑐</m:t>
                                </m:r>
                                <m:r>
                                  <a:rPr lang="en-MY" sz="1100" kern="100">
                                    <a:effectLst/>
                                    <a:latin typeface="Cambria Math" panose="02040503050406030204" pitchFamily="18" charset="0"/>
                                  </a:rPr>
                                  <m:t>←</m:t>
                                </m:r>
                                <m:r>
                                  <a:rPr lang="en-MY" sz="1100" kern="100">
                                    <a:effectLst/>
                                    <a:latin typeface="Cambria Math" panose="02040503050406030204" pitchFamily="18" charset="0"/>
                                  </a:rPr>
                                  <m:t>𝑠𝑚𝑜𝑜𝑡h𝑠𝑡𝑒𝑝</m:t>
                                </m:r>
                                <m:r>
                                  <a:rPr lang="en-MY" sz="1100" kern="100">
                                    <a:effectLst/>
                                    <a:latin typeface="Cambria Math" panose="02040503050406030204" pitchFamily="18" charset="0"/>
                                  </a:rPr>
                                  <m:t>(0, 1)</m:t>
                                </m:r>
                              </m:oMath>
                            </m:oMathPara>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19673444"/>
                      </a:ext>
                    </a:extLst>
                  </a:tr>
                  <a:tr h="281455">
                    <a:tc>
                      <a:txBody>
                        <a:bodyPr/>
                        <a:lstStyle/>
                        <a:p>
                          <a:pPr marL="0" indent="0" algn="l">
                            <a:lnSpc>
                              <a:spcPct val="150000"/>
                            </a:lnSpc>
                          </a:pPr>
                          <a:r>
                            <a:rPr lang="en-MY" sz="1100" kern="100" dirty="0">
                              <a:effectLst/>
                            </a:rPr>
                            <a:t>12</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0" indent="0" algn="l">
                            <a:lnSpc>
                              <a:spcPct val="150000"/>
                            </a:lnSpc>
                          </a:pPr>
                          <a:r>
                            <a:rPr lang="en-MY" sz="1100" b="1" kern="100" dirty="0">
                              <a:effectLst/>
                            </a:rPr>
                            <a:t>return</a:t>
                          </a:r>
                          <a:r>
                            <a:rPr lang="en-MY" sz="1100" kern="100" dirty="0">
                              <a:effectLst/>
                            </a:rPr>
                            <a:t> </a:t>
                          </a:r>
                          <a14:m>
                            <m:oMath xmlns:m="http://schemas.openxmlformats.org/officeDocument/2006/math">
                              <m:r>
                                <a:rPr lang="en-MY" sz="1100" kern="100">
                                  <a:effectLst/>
                                  <a:latin typeface="Cambria Math" panose="02040503050406030204" pitchFamily="18" charset="0"/>
                                </a:rPr>
                                <m:t>𝑎</m:t>
                              </m:r>
                              <m:r>
                                <a:rPr lang="en-MY" sz="1100" kern="100">
                                  <a:effectLst/>
                                  <a:latin typeface="Cambria Math" panose="02040503050406030204" pitchFamily="18" charset="0"/>
                                </a:rPr>
                                <m:t>∗</m:t>
                              </m:r>
                              <m:d>
                                <m:dPr>
                                  <m:ctrlPr>
                                    <a:rPr lang="en-MY" sz="1100" i="1" kern="100">
                                      <a:effectLst/>
                                      <a:latin typeface="Cambria Math" panose="02040503050406030204" pitchFamily="18" charset="0"/>
                                    </a:rPr>
                                  </m:ctrlPr>
                                </m:dPr>
                                <m:e>
                                  <m:r>
                                    <a:rPr lang="en-MY" sz="1100" kern="100">
                                      <a:effectLst/>
                                      <a:latin typeface="Cambria Math" panose="02040503050406030204" pitchFamily="18" charset="0"/>
                                    </a:rPr>
                                    <m:t>1− </m:t>
                                  </m:r>
                                  <m:r>
                                    <a:rPr lang="en-MY" sz="1100" kern="100">
                                      <a:effectLst/>
                                      <a:latin typeface="Cambria Math" panose="02040503050406030204" pitchFamily="18" charset="0"/>
                                    </a:rPr>
                                    <m:t>𝑐</m:t>
                                  </m:r>
                                </m:e>
                              </m:d>
                              <m:r>
                                <a:rPr lang="en-MY" sz="1100" kern="100">
                                  <a:effectLst/>
                                  <a:latin typeface="Cambria Math" panose="02040503050406030204" pitchFamily="18" charset="0"/>
                                </a:rPr>
                                <m:t>+</m:t>
                              </m:r>
                              <m:r>
                                <a:rPr lang="en-MY" sz="1100" kern="100">
                                  <a:effectLst/>
                                  <a:latin typeface="Cambria Math" panose="02040503050406030204" pitchFamily="18" charset="0"/>
                                </a:rPr>
                                <m:t>𝑏</m:t>
                              </m:r>
                              <m:r>
                                <a:rPr lang="en-MY" sz="1100" kern="100">
                                  <a:effectLst/>
                                  <a:latin typeface="Cambria Math" panose="02040503050406030204" pitchFamily="18" charset="0"/>
                                </a:rPr>
                                <m:t>∗</m:t>
                              </m:r>
                              <m:r>
                                <a:rPr lang="en-MY" sz="1100" kern="100">
                                  <a:effectLst/>
                                  <a:latin typeface="Cambria Math" panose="02040503050406030204" pitchFamily="18" charset="0"/>
                                </a:rPr>
                                <m:t>𝑐</m:t>
                              </m:r>
                            </m:oMath>
                          </a14:m>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75184"/>
                      </a:ext>
                    </a:extLst>
                  </a:tr>
                </a:tbl>
              </a:graphicData>
            </a:graphic>
          </p:graphicFrame>
        </mc:Choice>
        <mc:Fallback xmlns="">
          <p:graphicFrame>
            <p:nvGraphicFramePr>
              <p:cNvPr id="14" name="Table 13">
                <a:extLst>
                  <a:ext uri="{FF2B5EF4-FFF2-40B4-BE49-F238E27FC236}">
                    <a16:creationId xmlns:a16="http://schemas.microsoft.com/office/drawing/2014/main" id="{FD56D533-24C0-FA54-E899-24C35F80BDC1}"/>
                  </a:ext>
                </a:extLst>
              </p:cNvPr>
              <p:cNvGraphicFramePr>
                <a:graphicFrameLocks noGrp="1"/>
              </p:cNvGraphicFramePr>
              <p:nvPr>
                <p:extLst>
                  <p:ext uri="{D42A27DB-BD31-4B8C-83A1-F6EECF244321}">
                    <p14:modId xmlns:p14="http://schemas.microsoft.com/office/powerpoint/2010/main" val="840333212"/>
                  </p:ext>
                </p:extLst>
              </p:nvPr>
            </p:nvGraphicFramePr>
            <p:xfrm>
              <a:off x="7207113" y="2207035"/>
              <a:ext cx="4380026" cy="4382198"/>
            </p:xfrm>
            <a:graphic>
              <a:graphicData uri="http://schemas.openxmlformats.org/drawingml/2006/table">
                <a:tbl>
                  <a:tblPr firstRow="1" firstCol="1" bandRow="1">
                    <a:tableStyleId>{2D5ABB26-0587-4C30-8999-92F81FD0307C}</a:tableStyleId>
                  </a:tblPr>
                  <a:tblGrid>
                    <a:gridCol w="498654">
                      <a:extLst>
                        <a:ext uri="{9D8B030D-6E8A-4147-A177-3AD203B41FA5}">
                          <a16:colId xmlns:a16="http://schemas.microsoft.com/office/drawing/2014/main" val="1893887801"/>
                        </a:ext>
                      </a:extLst>
                    </a:gridCol>
                    <a:gridCol w="3881372">
                      <a:extLst>
                        <a:ext uri="{9D8B030D-6E8A-4147-A177-3AD203B41FA5}">
                          <a16:colId xmlns:a16="http://schemas.microsoft.com/office/drawing/2014/main" val="346861376"/>
                        </a:ext>
                      </a:extLst>
                    </a:gridCol>
                  </a:tblGrid>
                  <a:tr h="316277">
                    <a:tc>
                      <a:txBody>
                        <a:bodyPr/>
                        <a:lstStyle/>
                        <a:p>
                          <a:pPr marL="0" indent="0" algn="l">
                            <a:lnSpc>
                              <a:spcPct val="150000"/>
                            </a:lnSpc>
                          </a:pPr>
                          <a:r>
                            <a:rPr lang="fr-FR" sz="1100" kern="100" dirty="0">
                              <a:effectLst/>
                            </a:rPr>
                            <a:t>1</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13030" t="-1923" r="-314" b="-1292308"/>
                          </a:stretch>
                        </a:blipFill>
                      </a:tcPr>
                    </a:tc>
                    <a:extLst>
                      <a:ext uri="{0D108BD9-81ED-4DB2-BD59-A6C34878D82A}">
                        <a16:rowId xmlns:a16="http://schemas.microsoft.com/office/drawing/2014/main" val="1123499832"/>
                      </a:ext>
                    </a:extLst>
                  </a:tr>
                  <a:tr h="316277">
                    <a:tc>
                      <a:txBody>
                        <a:bodyPr/>
                        <a:lstStyle/>
                        <a:p>
                          <a:pPr algn="l">
                            <a:lnSpc>
                              <a:spcPct val="150000"/>
                            </a:lnSpc>
                            <a:spcAft>
                              <a:spcPts val="800"/>
                            </a:spcAft>
                          </a:pPr>
                          <a:r>
                            <a:rPr lang="fr-FR" sz="1100" kern="100" dirty="0">
                              <a:effectLst/>
                            </a:rPr>
                            <a:t>2</a:t>
                          </a:r>
                          <a:endParaRPr lang="en-MY" sz="11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101923" r="-314" b="-1192308"/>
                          </a:stretch>
                        </a:blipFill>
                      </a:tcPr>
                    </a:tc>
                    <a:extLst>
                      <a:ext uri="{0D108BD9-81ED-4DB2-BD59-A6C34878D82A}">
                        <a16:rowId xmlns:a16="http://schemas.microsoft.com/office/drawing/2014/main" val="2561772970"/>
                      </a:ext>
                    </a:extLst>
                  </a:tr>
                  <a:tr h="336244">
                    <a:tc>
                      <a:txBody>
                        <a:bodyPr/>
                        <a:lstStyle/>
                        <a:p>
                          <a:pPr marL="0" indent="0" algn="l">
                            <a:lnSpc>
                              <a:spcPct val="150000"/>
                            </a:lnSpc>
                          </a:pPr>
                          <a:r>
                            <a:rPr lang="fr-FR" sz="1100" kern="100" dirty="0">
                              <a:effectLst/>
                            </a:rPr>
                            <a:t>3</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190909" r="-314" b="-1027273"/>
                          </a:stretch>
                        </a:blipFill>
                      </a:tcPr>
                    </a:tc>
                    <a:extLst>
                      <a:ext uri="{0D108BD9-81ED-4DB2-BD59-A6C34878D82A}">
                        <a16:rowId xmlns:a16="http://schemas.microsoft.com/office/drawing/2014/main" val="3818778089"/>
                      </a:ext>
                    </a:extLst>
                  </a:tr>
                  <a:tr h="316277">
                    <a:tc>
                      <a:txBody>
                        <a:bodyPr/>
                        <a:lstStyle/>
                        <a:p>
                          <a:pPr marL="0" indent="0" algn="l">
                            <a:lnSpc>
                              <a:spcPct val="150000"/>
                            </a:lnSpc>
                          </a:pPr>
                          <a:r>
                            <a:rPr lang="fr-FR" sz="1100" kern="100" dirty="0">
                              <a:effectLst/>
                            </a:rPr>
                            <a:t>4</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307692" r="-314" b="-986538"/>
                          </a:stretch>
                        </a:blipFill>
                      </a:tcPr>
                    </a:tc>
                    <a:extLst>
                      <a:ext uri="{0D108BD9-81ED-4DB2-BD59-A6C34878D82A}">
                        <a16:rowId xmlns:a16="http://schemas.microsoft.com/office/drawing/2014/main" val="738994438"/>
                      </a:ext>
                    </a:extLst>
                  </a:tr>
                  <a:tr h="316277">
                    <a:tc>
                      <a:txBody>
                        <a:bodyPr/>
                        <a:lstStyle/>
                        <a:p>
                          <a:pPr algn="l">
                            <a:lnSpc>
                              <a:spcPct val="150000"/>
                            </a:lnSpc>
                            <a:spcAft>
                              <a:spcPts val="800"/>
                            </a:spcAft>
                          </a:pPr>
                          <a:r>
                            <a:rPr lang="fr-FR" sz="1100" kern="100" dirty="0">
                              <a:effectLst/>
                            </a:rPr>
                            <a:t>5</a:t>
                          </a:r>
                          <a:endParaRPr lang="en-MY" sz="11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407692" r="-314" b="-886538"/>
                          </a:stretch>
                        </a:blipFill>
                      </a:tcPr>
                    </a:tc>
                    <a:extLst>
                      <a:ext uri="{0D108BD9-81ED-4DB2-BD59-A6C34878D82A}">
                        <a16:rowId xmlns:a16="http://schemas.microsoft.com/office/drawing/2014/main" val="2825103514"/>
                      </a:ext>
                    </a:extLst>
                  </a:tr>
                  <a:tr h="325862">
                    <a:tc>
                      <a:txBody>
                        <a:bodyPr/>
                        <a:lstStyle/>
                        <a:p>
                          <a:pPr marL="0" indent="0" algn="l">
                            <a:lnSpc>
                              <a:spcPct val="150000"/>
                            </a:lnSpc>
                          </a:pPr>
                          <a:r>
                            <a:rPr lang="fr-FR" sz="1100" kern="100" dirty="0">
                              <a:effectLst/>
                            </a:rPr>
                            <a:t>6</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498113" r="-314" b="-769811"/>
                          </a:stretch>
                        </a:blipFill>
                      </a:tcPr>
                    </a:tc>
                    <a:extLst>
                      <a:ext uri="{0D108BD9-81ED-4DB2-BD59-A6C34878D82A}">
                        <a16:rowId xmlns:a16="http://schemas.microsoft.com/office/drawing/2014/main" val="615269658"/>
                      </a:ext>
                    </a:extLst>
                  </a:tr>
                  <a:tr h="612349">
                    <a:tc>
                      <a:txBody>
                        <a:bodyPr/>
                        <a:lstStyle/>
                        <a:p>
                          <a:pPr marL="0" indent="0" algn="l">
                            <a:lnSpc>
                              <a:spcPct val="150000"/>
                            </a:lnSpc>
                          </a:pPr>
                          <a:r>
                            <a:rPr lang="fr-FR" sz="1100" kern="100" dirty="0">
                              <a:effectLst/>
                            </a:rPr>
                            <a:t>7</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313861" r="-314" b="-303960"/>
                          </a:stretch>
                        </a:blipFill>
                      </a:tcPr>
                    </a:tc>
                    <a:extLst>
                      <a:ext uri="{0D108BD9-81ED-4DB2-BD59-A6C34878D82A}">
                        <a16:rowId xmlns:a16="http://schemas.microsoft.com/office/drawing/2014/main" val="2210084206"/>
                      </a:ext>
                    </a:extLst>
                  </a:tr>
                  <a:tr h="612349">
                    <a:tc>
                      <a:txBody>
                        <a:bodyPr/>
                        <a:lstStyle/>
                        <a:p>
                          <a:pPr marL="0" indent="0" algn="l">
                            <a:lnSpc>
                              <a:spcPct val="150000"/>
                            </a:lnSpc>
                          </a:pPr>
                          <a:r>
                            <a:rPr lang="en-MY" sz="1100" kern="100" dirty="0">
                              <a:effectLst/>
                            </a:rPr>
                            <a:t>8</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418000" r="-314" b="-207000"/>
                          </a:stretch>
                        </a:blipFill>
                      </a:tcPr>
                    </a:tc>
                    <a:extLst>
                      <a:ext uri="{0D108BD9-81ED-4DB2-BD59-A6C34878D82A}">
                        <a16:rowId xmlns:a16="http://schemas.microsoft.com/office/drawing/2014/main" val="2524067570"/>
                      </a:ext>
                    </a:extLst>
                  </a:tr>
                  <a:tr h="316277">
                    <a:tc>
                      <a:txBody>
                        <a:bodyPr/>
                        <a:lstStyle/>
                        <a:p>
                          <a:pPr marL="0" indent="0" algn="l">
                            <a:lnSpc>
                              <a:spcPct val="150000"/>
                            </a:lnSpc>
                          </a:pPr>
                          <a:r>
                            <a:rPr lang="en-MY" sz="1100" kern="100" dirty="0">
                              <a:effectLst/>
                            </a:rPr>
                            <a:t>9</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996154" r="-314" b="-298077"/>
                          </a:stretch>
                        </a:blipFill>
                      </a:tcPr>
                    </a:tc>
                    <a:extLst>
                      <a:ext uri="{0D108BD9-81ED-4DB2-BD59-A6C34878D82A}">
                        <a16:rowId xmlns:a16="http://schemas.microsoft.com/office/drawing/2014/main" val="2617981526"/>
                      </a:ext>
                    </a:extLst>
                  </a:tr>
                  <a:tr h="316277">
                    <a:tc>
                      <a:txBody>
                        <a:bodyPr/>
                        <a:lstStyle/>
                        <a:p>
                          <a:pPr marL="0" indent="0" algn="l">
                            <a:lnSpc>
                              <a:spcPct val="150000"/>
                            </a:lnSpc>
                          </a:pPr>
                          <a:r>
                            <a:rPr lang="en-MY" sz="1100" kern="100" dirty="0">
                              <a:effectLst/>
                            </a:rPr>
                            <a:t>10</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1096154" r="-314" b="-198077"/>
                          </a:stretch>
                        </a:blipFill>
                      </a:tcPr>
                    </a:tc>
                    <a:extLst>
                      <a:ext uri="{0D108BD9-81ED-4DB2-BD59-A6C34878D82A}">
                        <a16:rowId xmlns:a16="http://schemas.microsoft.com/office/drawing/2014/main" val="3002833945"/>
                      </a:ext>
                    </a:extLst>
                  </a:tr>
                  <a:tr h="316277">
                    <a:tc>
                      <a:txBody>
                        <a:bodyPr/>
                        <a:lstStyle/>
                        <a:p>
                          <a:pPr marL="0" indent="0" algn="l">
                            <a:lnSpc>
                              <a:spcPct val="150000"/>
                            </a:lnSpc>
                          </a:pPr>
                          <a:r>
                            <a:rPr lang="en-MY" sz="1100" kern="100" dirty="0">
                              <a:effectLst/>
                            </a:rPr>
                            <a:t>11</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2"/>
                          <a:stretch>
                            <a:fillRect l="-13030" t="-1196154" r="-314" b="-98077"/>
                          </a:stretch>
                        </a:blipFill>
                      </a:tcPr>
                    </a:tc>
                    <a:extLst>
                      <a:ext uri="{0D108BD9-81ED-4DB2-BD59-A6C34878D82A}">
                        <a16:rowId xmlns:a16="http://schemas.microsoft.com/office/drawing/2014/main" val="2619673444"/>
                      </a:ext>
                    </a:extLst>
                  </a:tr>
                  <a:tr h="281455">
                    <a:tc>
                      <a:txBody>
                        <a:bodyPr/>
                        <a:lstStyle/>
                        <a:p>
                          <a:pPr marL="0" indent="0" algn="l">
                            <a:lnSpc>
                              <a:spcPct val="150000"/>
                            </a:lnSpc>
                          </a:pPr>
                          <a:r>
                            <a:rPr lang="en-MY" sz="1100" kern="100" dirty="0">
                              <a:effectLst/>
                            </a:rPr>
                            <a:t>12</a:t>
                          </a:r>
                          <a:endParaRPr lang="en-MY" sz="11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13030" t="-1465217" r="-314" b="-10870"/>
                          </a:stretch>
                        </a:blipFill>
                      </a:tcPr>
                    </a:tc>
                    <a:extLst>
                      <a:ext uri="{0D108BD9-81ED-4DB2-BD59-A6C34878D82A}">
                        <a16:rowId xmlns:a16="http://schemas.microsoft.com/office/drawing/2014/main" val="1890751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D80B3C4-944D-48DA-7B27-9B9D8B54FFF3}"/>
                  </a:ext>
                </a:extLst>
              </p:cNvPr>
              <p:cNvGraphicFramePr>
                <a:graphicFrameLocks noGrp="1"/>
              </p:cNvGraphicFramePr>
              <p:nvPr>
                <p:extLst>
                  <p:ext uri="{D42A27DB-BD31-4B8C-83A1-F6EECF244321}">
                    <p14:modId xmlns:p14="http://schemas.microsoft.com/office/powerpoint/2010/main" val="127416079"/>
                  </p:ext>
                </p:extLst>
              </p:nvPr>
            </p:nvGraphicFramePr>
            <p:xfrm>
              <a:off x="566101" y="3337115"/>
              <a:ext cx="5997392" cy="1372490"/>
            </p:xfrm>
            <a:graphic>
              <a:graphicData uri="http://schemas.openxmlformats.org/drawingml/2006/table">
                <a:tbl>
                  <a:tblPr firstRow="1" firstCol="1" bandRow="1">
                    <a:tableStyleId>{2D5ABB26-0587-4C30-8999-92F81FD0307C}</a:tableStyleId>
                  </a:tblPr>
                  <a:tblGrid>
                    <a:gridCol w="682789">
                      <a:extLst>
                        <a:ext uri="{9D8B030D-6E8A-4147-A177-3AD203B41FA5}">
                          <a16:colId xmlns:a16="http://schemas.microsoft.com/office/drawing/2014/main" val="3327423304"/>
                        </a:ext>
                      </a:extLst>
                    </a:gridCol>
                    <a:gridCol w="409827">
                      <a:extLst>
                        <a:ext uri="{9D8B030D-6E8A-4147-A177-3AD203B41FA5}">
                          <a16:colId xmlns:a16="http://schemas.microsoft.com/office/drawing/2014/main" val="1305658928"/>
                        </a:ext>
                      </a:extLst>
                    </a:gridCol>
                    <a:gridCol w="4904776">
                      <a:extLst>
                        <a:ext uri="{9D8B030D-6E8A-4147-A177-3AD203B41FA5}">
                          <a16:colId xmlns:a16="http://schemas.microsoft.com/office/drawing/2014/main" val="584897879"/>
                        </a:ext>
                      </a:extLst>
                    </a:gridCol>
                  </a:tblGrid>
                  <a:tr h="307325">
                    <a:tc gridSpan="3">
                      <a:txBody>
                        <a:bodyPr/>
                        <a:lstStyle/>
                        <a:p>
                          <a:pPr marL="0" indent="0" algn="just">
                            <a:lnSpc>
                              <a:spcPct val="150000"/>
                            </a:lnSpc>
                          </a:pPr>
                          <a:r>
                            <a:rPr lang="en-MY" sz="2000" kern="100" dirty="0">
                              <a:effectLst/>
                            </a:rPr>
                            <a:t>Algorithm: </a:t>
                          </a:r>
                          <a:r>
                            <a:rPr lang="en-MY" sz="2000" kern="100" dirty="0" err="1">
                              <a:effectLst/>
                            </a:rPr>
                            <a:t>Catmull</a:t>
                          </a:r>
                          <a:r>
                            <a:rPr lang="en-MY" sz="2000" kern="100" dirty="0">
                              <a:effectLst/>
                            </a:rPr>
                            <a:t>-Rom Spline Interpolation</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375505621"/>
                      </a:ext>
                    </a:extLst>
                  </a:tr>
                  <a:tr h="792207">
                    <a:tc>
                      <a:txBody>
                        <a:bodyPr/>
                        <a:lstStyle/>
                        <a:p>
                          <a:pPr algn="just">
                            <a:lnSpc>
                              <a:spcPct val="150000"/>
                            </a:lnSpc>
                            <a:spcAft>
                              <a:spcPts val="800"/>
                            </a:spcAft>
                          </a:pPr>
                          <a:r>
                            <a:rPr lang="en-MY" sz="2000" kern="100" dirty="0">
                              <a:effectLst/>
                            </a:rPr>
                            <a:t>IN</a:t>
                          </a:r>
                        </a:p>
                        <a:p>
                          <a:pPr marL="0" indent="0" algn="just">
                            <a:lnSpc>
                              <a:spcPct val="150000"/>
                            </a:lnSpc>
                          </a:pPr>
                          <a:r>
                            <a:rPr lang="en-MY" sz="2000" kern="100" dirty="0">
                              <a:effectLst/>
                            </a:rPr>
                            <a:t>OUT</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MY" sz="2000" kern="100" dirty="0">
                              <a:effectLst/>
                            </a:rPr>
                            <a:t>:</a:t>
                          </a:r>
                        </a:p>
                        <a:p>
                          <a:pPr marL="0" indent="0" algn="just">
                            <a:lnSpc>
                              <a:spcPct val="150000"/>
                            </a:lnSpc>
                          </a:pPr>
                          <a:r>
                            <a:rPr lang="en-MY" sz="2000" kern="100" dirty="0">
                              <a:effectLst/>
                            </a:rPr>
                            <a:t>:</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MY" sz="2000" kern="100" dirty="0">
                              <a:effectLst/>
                            </a:rPr>
                            <a:t>Position within the hair patch, </a:t>
                          </a:r>
                          <a14:m>
                            <m:oMath xmlns:m="http://schemas.openxmlformats.org/officeDocument/2006/math">
                              <m:r>
                                <a:rPr lang="en-MY" sz="2000" kern="100">
                                  <a:effectLst/>
                                  <a:latin typeface="Cambria Math" panose="02040503050406030204" pitchFamily="18" charset="0"/>
                                </a:rPr>
                                <m:t>𝑡𝑒𝑠𝑠𝐶𝑜𝑜𝑟𝑑𝑋</m:t>
                              </m:r>
                            </m:oMath>
                          </a14:m>
                          <a:endParaRPr lang="en-MY" sz="2000" kern="100" dirty="0">
                            <a:effectLst/>
                          </a:endParaRPr>
                        </a:p>
                        <a:p>
                          <a:pPr marL="0" indent="0" algn="l">
                            <a:lnSpc>
                              <a:spcPct val="150000"/>
                            </a:lnSpc>
                          </a:pPr>
                          <a:r>
                            <a:rPr lang="en-MY" sz="2000" kern="100" dirty="0">
                              <a:effectLst/>
                            </a:rPr>
                            <a:t>New interpolated position</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6907815"/>
                      </a:ext>
                    </a:extLst>
                  </a:tr>
                </a:tbl>
              </a:graphicData>
            </a:graphic>
          </p:graphicFrame>
        </mc:Choice>
        <mc:Fallback xmlns="">
          <p:graphicFrame>
            <p:nvGraphicFramePr>
              <p:cNvPr id="15" name="Table 14">
                <a:extLst>
                  <a:ext uri="{FF2B5EF4-FFF2-40B4-BE49-F238E27FC236}">
                    <a16:creationId xmlns:a16="http://schemas.microsoft.com/office/drawing/2014/main" id="{2D80B3C4-944D-48DA-7B27-9B9D8B54FFF3}"/>
                  </a:ext>
                </a:extLst>
              </p:cNvPr>
              <p:cNvGraphicFramePr>
                <a:graphicFrameLocks noGrp="1"/>
              </p:cNvGraphicFramePr>
              <p:nvPr>
                <p:extLst>
                  <p:ext uri="{D42A27DB-BD31-4B8C-83A1-F6EECF244321}">
                    <p14:modId xmlns:p14="http://schemas.microsoft.com/office/powerpoint/2010/main" val="127416079"/>
                  </p:ext>
                </p:extLst>
              </p:nvPr>
            </p:nvGraphicFramePr>
            <p:xfrm>
              <a:off x="566101" y="3337115"/>
              <a:ext cx="5997392" cy="1372490"/>
            </p:xfrm>
            <a:graphic>
              <a:graphicData uri="http://schemas.openxmlformats.org/drawingml/2006/table">
                <a:tbl>
                  <a:tblPr firstRow="1" firstCol="1" bandRow="1">
                    <a:tableStyleId>{2D5ABB26-0587-4C30-8999-92F81FD0307C}</a:tableStyleId>
                  </a:tblPr>
                  <a:tblGrid>
                    <a:gridCol w="682789">
                      <a:extLst>
                        <a:ext uri="{9D8B030D-6E8A-4147-A177-3AD203B41FA5}">
                          <a16:colId xmlns:a16="http://schemas.microsoft.com/office/drawing/2014/main" val="3327423304"/>
                        </a:ext>
                      </a:extLst>
                    </a:gridCol>
                    <a:gridCol w="409827">
                      <a:extLst>
                        <a:ext uri="{9D8B030D-6E8A-4147-A177-3AD203B41FA5}">
                          <a16:colId xmlns:a16="http://schemas.microsoft.com/office/drawing/2014/main" val="1305658928"/>
                        </a:ext>
                      </a:extLst>
                    </a:gridCol>
                    <a:gridCol w="4904776">
                      <a:extLst>
                        <a:ext uri="{9D8B030D-6E8A-4147-A177-3AD203B41FA5}">
                          <a16:colId xmlns:a16="http://schemas.microsoft.com/office/drawing/2014/main" val="584897879"/>
                        </a:ext>
                      </a:extLst>
                    </a:gridCol>
                  </a:tblGrid>
                  <a:tr h="406845">
                    <a:tc gridSpan="3">
                      <a:txBody>
                        <a:bodyPr/>
                        <a:lstStyle/>
                        <a:p>
                          <a:pPr marL="0" indent="0" algn="just">
                            <a:lnSpc>
                              <a:spcPct val="150000"/>
                            </a:lnSpc>
                          </a:pPr>
                          <a:r>
                            <a:rPr lang="en-MY" sz="2000" kern="100" dirty="0">
                              <a:effectLst/>
                            </a:rPr>
                            <a:t>Algorithm: </a:t>
                          </a:r>
                          <a:r>
                            <a:rPr lang="en-MY" sz="2000" kern="100" dirty="0" err="1">
                              <a:effectLst/>
                            </a:rPr>
                            <a:t>Catmull</a:t>
                          </a:r>
                          <a:r>
                            <a:rPr lang="en-MY" sz="2000" kern="100" dirty="0">
                              <a:effectLst/>
                            </a:rPr>
                            <a:t>-Rom Spline Interpolation</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375505621"/>
                      </a:ext>
                    </a:extLst>
                  </a:tr>
                  <a:tr h="965645">
                    <a:tc>
                      <a:txBody>
                        <a:bodyPr/>
                        <a:lstStyle/>
                        <a:p>
                          <a:pPr algn="just">
                            <a:lnSpc>
                              <a:spcPct val="150000"/>
                            </a:lnSpc>
                            <a:spcAft>
                              <a:spcPts val="800"/>
                            </a:spcAft>
                          </a:pPr>
                          <a:r>
                            <a:rPr lang="en-MY" sz="2000" kern="100" dirty="0">
                              <a:effectLst/>
                            </a:rPr>
                            <a:t>IN</a:t>
                          </a:r>
                        </a:p>
                        <a:p>
                          <a:pPr marL="0" indent="0" algn="just">
                            <a:lnSpc>
                              <a:spcPct val="150000"/>
                            </a:lnSpc>
                          </a:pPr>
                          <a:r>
                            <a:rPr lang="en-MY" sz="2000" kern="100" dirty="0">
                              <a:effectLst/>
                            </a:rPr>
                            <a:t>OUT</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MY" sz="2000" kern="100" dirty="0">
                              <a:effectLst/>
                            </a:rPr>
                            <a:t>:</a:t>
                          </a:r>
                        </a:p>
                        <a:p>
                          <a:pPr marL="0" indent="0" algn="just">
                            <a:lnSpc>
                              <a:spcPct val="150000"/>
                            </a:lnSpc>
                          </a:pPr>
                          <a:r>
                            <a:rPr lang="en-MY" sz="2000" kern="100" dirty="0">
                              <a:effectLst/>
                            </a:rPr>
                            <a:t>:</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2333" t="-42767" r="-248" b="-16352"/>
                          </a:stretch>
                        </a:blipFill>
                      </a:tcPr>
                    </a:tc>
                    <a:extLst>
                      <a:ext uri="{0D108BD9-81ED-4DB2-BD59-A6C34878D82A}">
                        <a16:rowId xmlns:a16="http://schemas.microsoft.com/office/drawing/2014/main" val="4136907815"/>
                      </a:ext>
                    </a:extLst>
                  </a:tr>
                </a:tbl>
              </a:graphicData>
            </a:graphic>
          </p:graphicFrame>
        </mc:Fallback>
      </mc:AlternateContent>
    </p:spTree>
    <p:extLst>
      <p:ext uri="{BB962C8B-B14F-4D97-AF65-F5344CB8AC3E}">
        <p14:creationId xmlns:p14="http://schemas.microsoft.com/office/powerpoint/2010/main" val="423017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MARSCHNER SHADER</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395951F2-7B01-1CBE-8657-C1D1CC7F711F}"/>
              </a:ext>
            </a:extLst>
          </p:cNvPr>
          <p:cNvSpPr/>
          <p:nvPr/>
        </p:nvSpPr>
        <p:spPr>
          <a:xfrm>
            <a:off x="4739951" y="2246961"/>
            <a:ext cx="7212563" cy="4295513"/>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4771640-A06E-6E34-DCA3-7CCF1D310754}"/>
                  </a:ext>
                </a:extLst>
              </p:cNvPr>
              <p:cNvSpPr/>
              <p:nvPr/>
            </p:nvSpPr>
            <p:spPr>
              <a:xfrm>
                <a:off x="359506" y="2246962"/>
                <a:ext cx="4140959" cy="4295514"/>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latin typeface="Trade Gothic Next Cond" panose="020B0506040303020004" pitchFamily="34" charset="0"/>
                  </a:rPr>
                  <a:t>B</a:t>
                </a:r>
                <a:r>
                  <a:rPr lang="en-US" sz="2800" dirty="0">
                    <a:solidFill>
                      <a:schemeClr val="tx1"/>
                    </a:solidFill>
                    <a:effectLst/>
                    <a:latin typeface="Trade Gothic Next Cond" panose="020B0506040303020004" pitchFamily="34" charset="0"/>
                  </a:rPr>
                  <a:t>ased on Phong reflection model</a:t>
                </a:r>
              </a:p>
              <a:p>
                <a:pPr marL="285750" indent="-285750">
                  <a:buFont typeface="Arial" panose="020B0604020202020204" pitchFamily="34" charset="0"/>
                  <a:buChar char="•"/>
                </a:pPr>
                <a:r>
                  <a:rPr lang="en-US" sz="2800" dirty="0">
                    <a:solidFill>
                      <a:schemeClr val="tx1"/>
                    </a:solidFill>
                    <a:latin typeface="Trade Gothic Next Cond" panose="020B0506040303020004" pitchFamily="34" charset="0"/>
                  </a:rPr>
                  <a:t>Sum of all lighting components, </a:t>
                </a:r>
                <a14:m>
                  <m:oMath xmlns:m="http://schemas.openxmlformats.org/officeDocument/2006/math">
                    <m:r>
                      <a:rPr lang="en-MY" sz="2800" i="1"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oMath>
                </a14:m>
                <a:endParaRPr lang="en-MY" sz="2800" dirty="0">
                  <a:solidFill>
                    <a:schemeClr val="tx1"/>
                  </a:solidFill>
                  <a:effectLst/>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𝑎𝑚𝑏𝑖𝑒𝑛𝑡</m:t>
                        </m:r>
                      </m:sub>
                    </m:s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𝑘</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𝑎</m:t>
                        </m:r>
                      </m:sub>
                    </m:s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𝐶</m:t>
                    </m:r>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𝑅</m:t>
                        </m:r>
                      </m:sub>
                    </m:sSub>
                    <m:r>
                      <m:rPr>
                        <m:aln/>
                      </m:rP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MY" sz="2800" i="1">
                            <a:solidFill>
                              <a:schemeClr val="tx1"/>
                            </a:solidFill>
                            <a:effectLst/>
                            <a:latin typeface="Cambria Math" panose="02040503050406030204" pitchFamily="18" charset="0"/>
                          </a:rPr>
                        </m:ctrlPr>
                      </m:funcPr>
                      <m:fName>
                        <m:r>
                          <m:rPr>
                            <m:sty m:val="p"/>
                          </m:rPr>
                          <a:rPr lang="en-MY" sz="18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cos</m:t>
                        </m:r>
                      </m:fName>
                      <m:e>
                        <m:sSup>
                          <m:sSupPr>
                            <m:ctrlPr>
                              <a:rPr lang="en-MY" sz="2800" i="1">
                                <a:solidFill>
                                  <a:schemeClr val="tx1"/>
                                </a:solidFill>
                                <a:effectLst/>
                                <a:latin typeface="Cambria Math" panose="02040503050406030204" pitchFamily="18" charset="0"/>
                              </a:rPr>
                            </m:ctrlPr>
                          </m:sSupPr>
                          <m:e>
                            <m:d>
                              <m:dPr>
                                <m:ctrlPr>
                                  <a:rPr lang="en-MY" sz="2800" i="1">
                                    <a:solidFill>
                                      <a:schemeClr val="tx1"/>
                                    </a:solidFill>
                                    <a:effectLst/>
                                    <a:latin typeface="Cambria Math" panose="02040503050406030204" pitchFamily="18" charset="0"/>
                                  </a:rPr>
                                </m:ctrlPr>
                              </m:d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𝜃</m:t>
                                </m:r>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𝛼</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𝑅</m:t>
                                    </m:r>
                                  </m:sub>
                                </m:sSub>
                              </m:e>
                            </m:d>
                          </m:e>
                          <m:sup>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𝛽</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𝑅</m:t>
                                </m:r>
                              </m:sub>
                            </m:sSub>
                          </m:sup>
                        </m:sSup>
                      </m:e>
                    </m:func>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𝑇𝑅𝑇</m:t>
                        </m:r>
                      </m:sub>
                    </m:sSub>
                    <m:r>
                      <m:rPr>
                        <m:aln/>
                      </m:rP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MY" sz="2800" i="1">
                            <a:solidFill>
                              <a:schemeClr val="tx1"/>
                            </a:solidFill>
                            <a:effectLst/>
                            <a:latin typeface="Cambria Math" panose="02040503050406030204" pitchFamily="18" charset="0"/>
                          </a:rPr>
                        </m:ctrlPr>
                      </m:funcPr>
                      <m:fName>
                        <m:r>
                          <m:rPr>
                            <m:sty m:val="p"/>
                          </m:rPr>
                          <a:rPr lang="en-MY" sz="18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cos</m:t>
                        </m:r>
                      </m:fName>
                      <m:e>
                        <m:sSup>
                          <m:sSupPr>
                            <m:ctrlPr>
                              <a:rPr lang="en-MY" sz="2800" i="1">
                                <a:solidFill>
                                  <a:schemeClr val="tx1"/>
                                </a:solidFill>
                                <a:effectLst/>
                                <a:latin typeface="Cambria Math" panose="02040503050406030204" pitchFamily="18" charset="0"/>
                              </a:rPr>
                            </m:ctrlPr>
                          </m:sSupPr>
                          <m:e>
                            <m:d>
                              <m:dPr>
                                <m:ctrlPr>
                                  <a:rPr lang="en-MY" sz="2800" i="1">
                                    <a:solidFill>
                                      <a:schemeClr val="tx1"/>
                                    </a:solidFill>
                                    <a:effectLst/>
                                    <a:latin typeface="Cambria Math" panose="02040503050406030204" pitchFamily="18" charset="0"/>
                                  </a:rPr>
                                </m:ctrlPr>
                              </m:d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𝜃</m:t>
                                </m:r>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𝛼</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𝑇𝑅𝑇</m:t>
                                    </m:r>
                                  </m:sub>
                                </m:sSub>
                              </m:e>
                            </m:d>
                          </m:e>
                          <m:sup>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𝛽</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𝑇𝑅𝑇</m:t>
                                </m:r>
                              </m:sub>
                            </m:sSub>
                          </m:sup>
                        </m:sSup>
                      </m:e>
                    </m:func>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𝑇𝑇</m:t>
                        </m:r>
                      </m:sub>
                    </m:sSub>
                    <m:r>
                      <m:rPr>
                        <m:aln/>
                      </m:rP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MY" sz="2800" i="1">
                            <a:solidFill>
                              <a:schemeClr val="tx1"/>
                            </a:solidFill>
                            <a:effectLst/>
                            <a:latin typeface="Cambria Math" panose="02040503050406030204" pitchFamily="18" charset="0"/>
                          </a:rPr>
                        </m:ctrlPr>
                      </m:funcPr>
                      <m:fName>
                        <m:r>
                          <m:rPr>
                            <m:sty m:val="p"/>
                          </m:rPr>
                          <a:rPr lang="en-MY" sz="18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cos</m:t>
                        </m:r>
                      </m:fName>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e>
                    </m:func>
                    <m:func>
                      <m:funcPr>
                        <m:ctrlPr>
                          <a:rPr lang="en-MY" sz="2800" i="1">
                            <a:solidFill>
                              <a:schemeClr val="tx1"/>
                            </a:solidFill>
                            <a:effectLst/>
                            <a:latin typeface="Cambria Math" panose="02040503050406030204" pitchFamily="18" charset="0"/>
                          </a:rPr>
                        </m:ctrlPr>
                      </m:funcPr>
                      <m:fName>
                        <m:r>
                          <m:rPr>
                            <m:sty m:val="p"/>
                          </m:rPr>
                          <a:rPr lang="en-MY" sz="18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cos</m:t>
                        </m:r>
                      </m:fName>
                      <m:e>
                        <m:sSup>
                          <m:sSupPr>
                            <m:ctrlPr>
                              <a:rPr lang="en-MY" sz="2800" i="1">
                                <a:solidFill>
                                  <a:schemeClr val="tx1"/>
                                </a:solidFill>
                                <a:effectLst/>
                                <a:latin typeface="Cambria Math" panose="02040503050406030204" pitchFamily="18" charset="0"/>
                              </a:rPr>
                            </m:ctrlPr>
                          </m:sSupPr>
                          <m:e>
                            <m:d>
                              <m:dPr>
                                <m:ctrlPr>
                                  <a:rPr lang="en-MY" sz="2800" i="1">
                                    <a:solidFill>
                                      <a:schemeClr val="tx1"/>
                                    </a:solidFill>
                                    <a:effectLst/>
                                    <a:latin typeface="Cambria Math" panose="02040503050406030204" pitchFamily="18" charset="0"/>
                                  </a:rPr>
                                </m:ctrlPr>
                              </m:d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𝜃</m:t>
                                </m:r>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𝛼</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𝑇𝑇</m:t>
                                    </m:r>
                                  </m:sub>
                                </m:sSub>
                              </m:e>
                            </m:d>
                          </m:e>
                          <m:sup>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𝛽</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𝑇𝑇</m:t>
                                </m:r>
                              </m:sub>
                            </m:sSub>
                          </m:sup>
                        </m:sSup>
                      </m:e>
                    </m:func>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𝑠𝑝𝑒𝑐𝑢𝑙𝑎𝑟</m:t>
                        </m:r>
                      </m:sub>
                    </m:sSub>
                    <m:r>
                      <m:rPr>
                        <m:aln/>
                      </m:rP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𝑘</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m:t>
                        </m:r>
                      </m:sub>
                    </m:sSub>
                    <m:d>
                      <m:dPr>
                        <m:ctrlPr>
                          <a:rPr lang="en-MY" sz="2800" i="1">
                            <a:solidFill>
                              <a:schemeClr val="tx1"/>
                            </a:solidFill>
                            <a:effectLst/>
                            <a:latin typeface="Cambria Math" panose="02040503050406030204" pitchFamily="18" charset="0"/>
                          </a:rPr>
                        </m:ctrlPr>
                      </m:dPr>
                      <m:e>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𝑅</m:t>
                            </m:r>
                          </m:sub>
                        </m:s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𝑇𝑅𝑇</m:t>
                            </m:r>
                          </m:sub>
                        </m:s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𝑇𝑇</m:t>
                            </m:r>
                          </m:sub>
                        </m:sSub>
                      </m:e>
                    </m:d>
                  </m:oMath>
                </a14:m>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14:m>
                  <m:oMath xmlns:m="http://schemas.openxmlformats.org/officeDocument/2006/math">
                    <m:sSub>
                      <m:sSubPr>
                        <m:ctrlPr>
                          <a:rPr lang="en-MY" sz="2800" i="1" smtClean="0">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𝛹</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𝑑𝑖𝑓𝑓𝑢𝑠𝑒</m:t>
                        </m:r>
                      </m:sub>
                    </m:sSub>
                    <m:r>
                      <m:rPr>
                        <m:aln/>
                      </m:rP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800" i="1">
                            <a:solidFill>
                              <a:schemeClr val="tx1"/>
                            </a:solidFill>
                            <a:effectLst/>
                            <a:latin typeface="Cambria Math" panose="02040503050406030204" pitchFamily="18" charset="0"/>
                          </a:rPr>
                        </m:ctrlPr>
                      </m:sSubPr>
                      <m:e>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𝑘</m:t>
                        </m:r>
                      </m:e>
                      <m:sub>
                        <m:r>
                          <a:rPr lang="en-MY" sz="18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m:t>
                        </m:r>
                      </m:sub>
                    </m:sSub>
                    <m:d>
                      <m:dPr>
                        <m:ctrlPr>
                          <a:rPr lang="en-MY" sz="2800" i="1">
                            <a:solidFill>
                              <a:schemeClr val="tx1"/>
                            </a:solidFill>
                            <a:effectLst/>
                            <a:latin typeface="Cambria Math" panose="02040503050406030204" pitchFamily="18" charset="0"/>
                          </a:rPr>
                        </m:ctrlPr>
                      </m:dPr>
                      <m:e>
                        <m:r>
                          <a:rPr lang="en-MY" sz="1800" b="1"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𝒍</m:t>
                        </m:r>
                        <m:r>
                          <a:rPr lang="en-MY" sz="1800" b="1"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MY" sz="1800" b="1"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𝒏</m:t>
                        </m:r>
                      </m:e>
                    </m:d>
                  </m:oMath>
                </a14:m>
                <a:endParaRPr lang="en-US" sz="2500" dirty="0">
                  <a:solidFill>
                    <a:schemeClr val="tx1"/>
                  </a:solidFill>
                  <a:latin typeface="Trade Gothic Next Cond" panose="020B0506040303020004" pitchFamily="34" charset="0"/>
                </a:endParaRPr>
              </a:p>
            </p:txBody>
          </p:sp>
        </mc:Choice>
        <mc:Fallback xmlns="">
          <p:sp>
            <p:nvSpPr>
              <p:cNvPr id="9" name="Rectangle 8">
                <a:extLst>
                  <a:ext uri="{FF2B5EF4-FFF2-40B4-BE49-F238E27FC236}">
                    <a16:creationId xmlns:a16="http://schemas.microsoft.com/office/drawing/2014/main" id="{B4771640-A06E-6E34-DCA3-7CCF1D310754}"/>
                  </a:ext>
                </a:extLst>
              </p:cNvPr>
              <p:cNvSpPr>
                <a:spLocks noRot="1" noChangeAspect="1" noMove="1" noResize="1" noEditPoints="1" noAdjustHandles="1" noChangeArrowheads="1" noChangeShapeType="1" noTextEdit="1"/>
              </p:cNvSpPr>
              <p:nvPr/>
            </p:nvSpPr>
            <p:spPr>
              <a:xfrm>
                <a:off x="359506" y="2246962"/>
                <a:ext cx="4140959" cy="4295514"/>
              </a:xfrm>
              <a:prstGeom prst="rect">
                <a:avLst/>
              </a:prstGeom>
              <a:blipFill>
                <a:blip r:embed="rId2"/>
                <a:stretch>
                  <a:fillRect/>
                </a:stretch>
              </a:blipFill>
              <a:ln w="28575">
                <a:solidFill>
                  <a:schemeClr val="tx1"/>
                </a:solidFill>
              </a:ln>
              <a:effectLst>
                <a:outerShdw blurRad="101600" dist="101600" dir="2700000" algn="tl" rotWithShape="0">
                  <a:prstClr val="black">
                    <a:alpha val="40000"/>
                  </a:prstClr>
                </a:outerShdw>
              </a:effectLst>
            </p:spPr>
            <p:txBody>
              <a:bodyPr/>
              <a:lstStyle/>
              <a:p>
                <a:r>
                  <a:rPr lang="en-MY">
                    <a:noFill/>
                  </a:rPr>
                  <a:t> </a:t>
                </a:r>
              </a:p>
            </p:txBody>
          </p:sp>
        </mc:Fallback>
      </mc:AlternateContent>
      <p:pic>
        <p:nvPicPr>
          <p:cNvPr id="3" name="Picture 2" descr="A picture containing text, diagram, line, screenshot&#10;&#10;Description automatically generated">
            <a:extLst>
              <a:ext uri="{FF2B5EF4-FFF2-40B4-BE49-F238E27FC236}">
                <a16:creationId xmlns:a16="http://schemas.microsoft.com/office/drawing/2014/main" id="{E07A446B-6A2E-538C-54DD-18B402A47A35}"/>
              </a:ext>
            </a:extLst>
          </p:cNvPr>
          <p:cNvPicPr>
            <a:picLocks noChangeAspect="1"/>
          </p:cNvPicPr>
          <p:nvPr/>
        </p:nvPicPr>
        <p:blipFill>
          <a:blip r:embed="rId3"/>
          <a:stretch>
            <a:fillRect/>
          </a:stretch>
        </p:blipFill>
        <p:spPr>
          <a:xfrm>
            <a:off x="5812972" y="2483806"/>
            <a:ext cx="5076590" cy="3816420"/>
          </a:xfrm>
          <a:prstGeom prst="rect">
            <a:avLst/>
          </a:prstGeom>
        </p:spPr>
      </p:pic>
    </p:spTree>
    <p:extLst>
      <p:ext uri="{BB962C8B-B14F-4D97-AF65-F5344CB8AC3E}">
        <p14:creationId xmlns:p14="http://schemas.microsoft.com/office/powerpoint/2010/main" val="42753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DEEP SHADOW MAPS </a:t>
            </a:r>
            <a:endParaRPr lang="en-MY" sz="2800" dirty="0">
              <a:effectLst>
                <a:outerShdw blurRad="101600" dist="101600" dir="2220000" algn="l" rotWithShape="0">
                  <a:prstClr val="black">
                    <a:alpha val="50000"/>
                  </a:prstClr>
                </a:outerShdw>
              </a:effectLst>
            </a:endParaRPr>
          </a:p>
        </p:txBody>
      </p:sp>
      <p:sp>
        <p:nvSpPr>
          <p:cNvPr id="9" name="Rectangle 8">
            <a:extLst>
              <a:ext uri="{FF2B5EF4-FFF2-40B4-BE49-F238E27FC236}">
                <a16:creationId xmlns:a16="http://schemas.microsoft.com/office/drawing/2014/main" id="{B4771640-A06E-6E34-DCA3-7CCF1D310754}"/>
              </a:ext>
            </a:extLst>
          </p:cNvPr>
          <p:cNvSpPr/>
          <p:nvPr/>
        </p:nvSpPr>
        <p:spPr>
          <a:xfrm>
            <a:off x="359506" y="2246962"/>
            <a:ext cx="4140959" cy="4295514"/>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MY" sz="2800" dirty="0">
                <a:solidFill>
                  <a:schemeClr val="tx1"/>
                </a:solidFill>
                <a:latin typeface="Trade Gothic Next Cond" panose="020B0506040303020004" pitchFamily="34" charset="0"/>
              </a:rPr>
              <a:t>Two render passes - </a:t>
            </a:r>
            <a:r>
              <a:rPr lang="en-US" sz="2800" dirty="0">
                <a:solidFill>
                  <a:schemeClr val="tx1"/>
                </a:solidFill>
                <a:latin typeface="Trade Gothic Next Cond" panose="020B0506040303020004" pitchFamily="34" charset="0"/>
              </a:rPr>
              <a:t>generate depth maps, generate opacity maps</a:t>
            </a:r>
          </a:p>
          <a:p>
            <a:pPr marL="285750" indent="-285750">
              <a:buFont typeface="Arial" panose="020B0604020202020204" pitchFamily="34" charset="0"/>
              <a:buChar char="•"/>
            </a:pPr>
            <a:r>
              <a:rPr lang="en-US" sz="2800" dirty="0">
                <a:solidFill>
                  <a:schemeClr val="tx1"/>
                </a:solidFill>
                <a:latin typeface="Trade Gothic Next Cond" panose="020B0506040303020004" pitchFamily="34" charset="0"/>
              </a:rPr>
              <a:t>Layer hair geometry</a:t>
            </a:r>
          </a:p>
          <a:p>
            <a:pPr marL="285750" indent="-285750">
              <a:buFont typeface="Arial" panose="020B0604020202020204" pitchFamily="34" charset="0"/>
              <a:buChar char="•"/>
            </a:pPr>
            <a:r>
              <a:rPr lang="en-US" sz="2800" dirty="0">
                <a:solidFill>
                  <a:schemeClr val="tx1"/>
                </a:solidFill>
                <a:latin typeface="Trade Gothic Next Cond" panose="020B0506040303020004" pitchFamily="34" charset="0"/>
              </a:rPr>
              <a:t>Set intensity values of respective </a:t>
            </a:r>
            <a:r>
              <a:rPr lang="en-US" sz="2800" dirty="0" err="1">
                <a:solidFill>
                  <a:schemeClr val="tx1"/>
                </a:solidFill>
                <a:latin typeface="Trade Gothic Next Cond" panose="020B0506040303020004" pitchFamily="34" charset="0"/>
              </a:rPr>
              <a:t>colour</a:t>
            </a:r>
            <a:r>
              <a:rPr lang="en-US" sz="2800" dirty="0">
                <a:solidFill>
                  <a:schemeClr val="tx1"/>
                </a:solidFill>
                <a:latin typeface="Trade Gothic Next Cond" panose="020B0506040303020004" pitchFamily="34" charset="0"/>
              </a:rPr>
              <a:t> channels based on layers</a:t>
            </a:r>
          </a:p>
          <a:p>
            <a:pPr marL="285750" indent="-285750">
              <a:buFont typeface="Arial" panose="020B0604020202020204" pitchFamily="34" charset="0"/>
              <a:buChar char="•"/>
            </a:pPr>
            <a:r>
              <a:rPr lang="en-US" sz="2800" dirty="0">
                <a:solidFill>
                  <a:schemeClr val="tx1"/>
                </a:solidFill>
                <a:latin typeface="Trade Gothic Next Cond" panose="020B0506040303020004" pitchFamily="34" charset="0"/>
              </a:rPr>
              <a:t>Layer size = 0.0005</a:t>
            </a:r>
            <a:endParaRPr lang="en-US" sz="2500" dirty="0">
              <a:solidFill>
                <a:schemeClr val="tx1"/>
              </a:solidFill>
              <a:latin typeface="Trade Gothic Next Cond" panose="020B0506040303020004" pitchFamily="34" charset="0"/>
            </a:endParaRPr>
          </a:p>
        </p:txBody>
      </p:sp>
      <p:grpSp>
        <p:nvGrpSpPr>
          <p:cNvPr id="8" name="Group 7">
            <a:extLst>
              <a:ext uri="{FF2B5EF4-FFF2-40B4-BE49-F238E27FC236}">
                <a16:creationId xmlns:a16="http://schemas.microsoft.com/office/drawing/2014/main" id="{6A6CCC26-CDA7-75A5-B8E1-6B0256BFD99C}"/>
              </a:ext>
            </a:extLst>
          </p:cNvPr>
          <p:cNvGrpSpPr/>
          <p:nvPr/>
        </p:nvGrpSpPr>
        <p:grpSpPr>
          <a:xfrm>
            <a:off x="4739951" y="2246961"/>
            <a:ext cx="7212563" cy="4295513"/>
            <a:chOff x="4739951" y="2246961"/>
            <a:chExt cx="7212563" cy="4295513"/>
          </a:xfrm>
        </p:grpSpPr>
        <p:sp>
          <p:nvSpPr>
            <p:cNvPr id="6" name="Rectangle 5">
              <a:extLst>
                <a:ext uri="{FF2B5EF4-FFF2-40B4-BE49-F238E27FC236}">
                  <a16:creationId xmlns:a16="http://schemas.microsoft.com/office/drawing/2014/main" id="{395951F2-7B01-1CBE-8657-C1D1CC7F711F}"/>
                </a:ext>
              </a:extLst>
            </p:cNvPr>
            <p:cNvSpPr/>
            <p:nvPr/>
          </p:nvSpPr>
          <p:spPr>
            <a:xfrm>
              <a:off x="4739951" y="2246961"/>
              <a:ext cx="7212563" cy="4295513"/>
            </a:xfrm>
            <a:prstGeom prst="rect">
              <a:avLst/>
            </a:prstGeom>
            <a:solidFill>
              <a:schemeClr val="tx1"/>
            </a:solidFill>
            <a:ln w="28575">
              <a:solidFill>
                <a:schemeClr val="bg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4">
              <a:extLst>
                <a:ext uri="{FF2B5EF4-FFF2-40B4-BE49-F238E27FC236}">
                  <a16:creationId xmlns:a16="http://schemas.microsoft.com/office/drawing/2014/main" id="{1B100E11-73E7-14A3-639A-98EFB6BF442F}"/>
                </a:ext>
              </a:extLst>
            </p:cNvPr>
            <p:cNvPicPr>
              <a:picLocks noChangeAspect="1"/>
            </p:cNvPicPr>
            <p:nvPr/>
          </p:nvPicPr>
          <p:blipFill rotWithShape="1">
            <a:blip r:embed="rId2"/>
            <a:srcRect r="47461" b="1772"/>
            <a:stretch/>
          </p:blipFill>
          <p:spPr>
            <a:xfrm>
              <a:off x="4836831" y="2314088"/>
              <a:ext cx="4204531" cy="2913232"/>
            </a:xfrm>
            <a:prstGeom prst="rect">
              <a:avLst/>
            </a:prstGeom>
          </p:spPr>
        </p:pic>
        <p:pic>
          <p:nvPicPr>
            <p:cNvPr id="7" name="Picture 6">
              <a:extLst>
                <a:ext uri="{FF2B5EF4-FFF2-40B4-BE49-F238E27FC236}">
                  <a16:creationId xmlns:a16="http://schemas.microsoft.com/office/drawing/2014/main" id="{9D77596C-8A2C-53FB-7D54-88BE58A03439}"/>
                </a:ext>
              </a:extLst>
            </p:cNvPr>
            <p:cNvPicPr>
              <a:picLocks noChangeAspect="1"/>
            </p:cNvPicPr>
            <p:nvPr/>
          </p:nvPicPr>
          <p:blipFill rotWithShape="1">
            <a:blip r:embed="rId2"/>
            <a:srcRect l="55857" b="5841"/>
            <a:stretch/>
          </p:blipFill>
          <p:spPr>
            <a:xfrm>
              <a:off x="8964558" y="3956233"/>
              <a:ext cx="2939003" cy="2323269"/>
            </a:xfrm>
            <a:prstGeom prst="rect">
              <a:avLst/>
            </a:prstGeom>
          </p:spPr>
        </p:pic>
      </p:grpSp>
    </p:spTree>
    <p:extLst>
      <p:ext uri="{BB962C8B-B14F-4D97-AF65-F5344CB8AC3E}">
        <p14:creationId xmlns:p14="http://schemas.microsoft.com/office/powerpoint/2010/main" val="198852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DEEP SHADOW MAPS </a:t>
            </a:r>
            <a:endParaRPr lang="en-MY" sz="2800" dirty="0">
              <a:effectLst>
                <a:outerShdw blurRad="101600" dist="101600" dir="2220000" algn="l" rotWithShape="0">
                  <a:prstClr val="black">
                    <a:alpha val="50000"/>
                  </a:prstClr>
                </a:outerShdw>
              </a:effectLst>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8457036-25ED-CC83-1A1D-81B78FE3BD66}"/>
                  </a:ext>
                </a:extLst>
              </p:cNvPr>
              <p:cNvGraphicFramePr>
                <a:graphicFrameLocks noGrp="1"/>
              </p:cNvGraphicFramePr>
              <p:nvPr>
                <p:extLst>
                  <p:ext uri="{D42A27DB-BD31-4B8C-83A1-F6EECF244321}">
                    <p14:modId xmlns:p14="http://schemas.microsoft.com/office/powerpoint/2010/main" val="811867605"/>
                  </p:ext>
                </p:extLst>
              </p:nvPr>
            </p:nvGraphicFramePr>
            <p:xfrm>
              <a:off x="3665537" y="2252561"/>
              <a:ext cx="4860925" cy="4329430"/>
            </p:xfrm>
            <a:graphic>
              <a:graphicData uri="http://schemas.openxmlformats.org/drawingml/2006/table">
                <a:tbl>
                  <a:tblPr firstRow="1" firstCol="1" bandRow="1">
                    <a:tableStyleId>{2D5ABB26-0587-4C30-8999-92F81FD0307C}</a:tableStyleId>
                  </a:tblPr>
                  <a:tblGrid>
                    <a:gridCol w="433705">
                      <a:extLst>
                        <a:ext uri="{9D8B030D-6E8A-4147-A177-3AD203B41FA5}">
                          <a16:colId xmlns:a16="http://schemas.microsoft.com/office/drawing/2014/main" val="3651023587"/>
                        </a:ext>
                      </a:extLst>
                    </a:gridCol>
                    <a:gridCol w="4427220">
                      <a:extLst>
                        <a:ext uri="{9D8B030D-6E8A-4147-A177-3AD203B41FA5}">
                          <a16:colId xmlns:a16="http://schemas.microsoft.com/office/drawing/2014/main" val="1389370353"/>
                        </a:ext>
                      </a:extLst>
                    </a:gridCol>
                  </a:tblGrid>
                  <a:tr h="0">
                    <a:tc gridSpan="2">
                      <a:txBody>
                        <a:bodyPr/>
                        <a:lstStyle/>
                        <a:p>
                          <a:pPr algn="just">
                            <a:lnSpc>
                              <a:spcPct val="150000"/>
                            </a:lnSpc>
                            <a:spcAft>
                              <a:spcPts val="800"/>
                            </a:spcAft>
                          </a:pPr>
                          <a:r>
                            <a:rPr lang="en-MY" sz="1800" kern="100" dirty="0">
                              <a:effectLst/>
                            </a:rPr>
                            <a:t>Algorithm: Deep Opacity Mapping</a:t>
                          </a:r>
                          <a:endParaRPr lang="en-MY"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extLst>
                      <a:ext uri="{0D108BD9-81ED-4DB2-BD59-A6C34878D82A}">
                        <a16:rowId xmlns:a16="http://schemas.microsoft.com/office/drawing/2014/main" val="197859458"/>
                      </a:ext>
                    </a:extLst>
                  </a:tr>
                  <a:tr h="585470">
                    <a:tc>
                      <a:txBody>
                        <a:bodyPr/>
                        <a:lstStyle/>
                        <a:p>
                          <a:pPr algn="just">
                            <a:lnSpc>
                              <a:spcPct val="150000"/>
                            </a:lnSpc>
                            <a:spcAft>
                              <a:spcPts val="800"/>
                            </a:spcAft>
                          </a:pPr>
                          <a:r>
                            <a:rPr lang="en-MY" sz="1800" kern="100">
                              <a:effectLst/>
                            </a:rPr>
                            <a:t>1</a:t>
                          </a:r>
                        </a:p>
                        <a:p>
                          <a:pPr algn="just">
                            <a:lnSpc>
                              <a:spcPct val="150000"/>
                            </a:lnSpc>
                            <a:spcAft>
                              <a:spcPts val="800"/>
                            </a:spcAft>
                          </a:pPr>
                          <a:r>
                            <a:rPr lang="en-MY" sz="1800" kern="100">
                              <a:effectLst/>
                            </a:rPr>
                            <a:t>2</a:t>
                          </a:r>
                        </a:p>
                        <a:p>
                          <a:pPr algn="just">
                            <a:lnSpc>
                              <a:spcPct val="150000"/>
                            </a:lnSpc>
                            <a:spcAft>
                              <a:spcPts val="800"/>
                            </a:spcAft>
                          </a:pPr>
                          <a:r>
                            <a:rPr lang="en-MY" sz="1800" kern="100">
                              <a:effectLst/>
                            </a:rPr>
                            <a:t>3</a:t>
                          </a:r>
                        </a:p>
                        <a:p>
                          <a:pPr algn="just">
                            <a:lnSpc>
                              <a:spcPct val="150000"/>
                            </a:lnSpc>
                            <a:spcAft>
                              <a:spcPts val="800"/>
                            </a:spcAft>
                          </a:pPr>
                          <a:r>
                            <a:rPr lang="en-MY" sz="1800" kern="100">
                              <a:effectLst/>
                            </a:rPr>
                            <a:t>4</a:t>
                          </a:r>
                        </a:p>
                        <a:p>
                          <a:pPr algn="just">
                            <a:lnSpc>
                              <a:spcPct val="150000"/>
                            </a:lnSpc>
                            <a:spcAft>
                              <a:spcPts val="800"/>
                            </a:spcAft>
                          </a:pPr>
                          <a:r>
                            <a:rPr lang="en-MY" sz="1800" kern="100">
                              <a:effectLst/>
                            </a:rPr>
                            <a:t>5</a:t>
                          </a:r>
                        </a:p>
                        <a:p>
                          <a:pPr algn="just">
                            <a:lnSpc>
                              <a:spcPct val="150000"/>
                            </a:lnSpc>
                            <a:spcAft>
                              <a:spcPts val="800"/>
                            </a:spcAft>
                          </a:pPr>
                          <a:r>
                            <a:rPr lang="en-MY" sz="1800" kern="100">
                              <a:effectLst/>
                            </a:rPr>
                            <a:t>6</a:t>
                          </a:r>
                        </a:p>
                        <a:p>
                          <a:pPr algn="just">
                            <a:lnSpc>
                              <a:spcPct val="150000"/>
                            </a:lnSpc>
                            <a:spcAft>
                              <a:spcPts val="800"/>
                            </a:spcAft>
                          </a:pPr>
                          <a:r>
                            <a:rPr lang="en-MY" sz="1800" kern="100">
                              <a:effectLst/>
                            </a:rPr>
                            <a:t>7</a:t>
                          </a:r>
                        </a:p>
                        <a:p>
                          <a:pPr algn="just">
                            <a:lnSpc>
                              <a:spcPct val="150000"/>
                            </a:lnSpc>
                            <a:spcAft>
                              <a:spcPts val="800"/>
                            </a:spcAft>
                          </a:pPr>
                          <a:r>
                            <a:rPr lang="en-MY" sz="1800" kern="100">
                              <a:effectLst/>
                            </a:rPr>
                            <a:t>8</a:t>
                          </a:r>
                          <a:endParaRPr lang="en-MY" sz="1800" kern="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n-MY" sz="1800" b="1" kern="100" dirty="0">
                              <a:effectLst/>
                            </a:rPr>
                            <a:t>if</a:t>
                          </a:r>
                          <a:r>
                            <a:rPr lang="en-MY" sz="1800" kern="100" dirty="0">
                              <a:effectLst/>
                            </a:rPr>
                            <a:t> </a:t>
                          </a:r>
                          <a14:m>
                            <m:oMath xmlns:m="http://schemas.openxmlformats.org/officeDocument/2006/math">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𝑖</m:t>
                                  </m:r>
                                </m:sub>
                              </m:sSub>
                              <m:r>
                                <a:rPr lang="en-MY" sz="1800" kern="100">
                                  <a:effectLst/>
                                  <a:latin typeface="Cambria Math" panose="02040503050406030204" pitchFamily="18" charset="0"/>
                                </a:rPr>
                                <m:t>&lt;</m:t>
                              </m:r>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0</m:t>
                                  </m:r>
                                </m:sub>
                              </m:sSub>
                              <m:r>
                                <a:rPr lang="en-MY" sz="1800" kern="100">
                                  <a:effectLst/>
                                  <a:latin typeface="Cambria Math" panose="02040503050406030204" pitchFamily="18" charset="0"/>
                                </a:rPr>
                                <m:t>+</m:t>
                              </m:r>
                              <m:r>
                                <a:rPr lang="en-MY" sz="1800" kern="100">
                                  <a:effectLst/>
                                  <a:latin typeface="Cambria Math" panose="02040503050406030204" pitchFamily="18" charset="0"/>
                                </a:rPr>
                                <m:t>𝑙𝑎𝑦𝑒𝑟𝑆𝑖𝑧𝑒</m:t>
                              </m:r>
                            </m:oMath>
                          </a14:m>
                          <a:r>
                            <a:rPr lang="en-MY" sz="1800" kern="100" dirty="0">
                              <a:effectLst/>
                            </a:rPr>
                            <a:t> </a:t>
                          </a:r>
                          <a:r>
                            <a:rPr lang="en-MY" sz="1800" b="1" kern="100" dirty="0">
                              <a:effectLst/>
                            </a:rPr>
                            <a:t>then</a:t>
                          </a:r>
                        </a:p>
                        <a:p>
                          <a:pPr algn="just">
                            <a:lnSpc>
                              <a:spcPct val="150000"/>
                            </a:lnSpc>
                            <a:spcAft>
                              <a:spcPts val="800"/>
                            </a:spcAft>
                          </a:pPr>
                          <a:r>
                            <a:rPr lang="en-MY" sz="1800" kern="100" dirty="0">
                              <a:effectLst/>
                            </a:rPr>
                            <a:t>	</a:t>
                          </a:r>
                          <a14:m>
                            <m:oMath xmlns:m="http://schemas.openxmlformats.org/officeDocument/2006/math">
                              <m:r>
                                <a:rPr lang="en-MY" sz="1800" kern="100">
                                  <a:effectLst/>
                                  <a:latin typeface="Cambria Math" panose="02040503050406030204" pitchFamily="18" charset="0"/>
                                </a:rPr>
                                <m:t>𝑜𝑝𝑎𝑐𝑖𝑡𝑦𝑀𝑎𝑝</m:t>
                              </m:r>
                              <m:r>
                                <a:rPr lang="en-MY" sz="1800" kern="100">
                                  <a:effectLst/>
                                  <a:latin typeface="Cambria Math" panose="02040503050406030204" pitchFamily="18" charset="0"/>
                                </a:rPr>
                                <m:t>.</m:t>
                              </m:r>
                              <m:r>
                                <a:rPr lang="en-MY" sz="1800" kern="100">
                                  <a:effectLst/>
                                  <a:latin typeface="Cambria Math" panose="02040503050406030204" pitchFamily="18" charset="0"/>
                                </a:rPr>
                                <m:t>𝑟</m:t>
                              </m:r>
                              <m:r>
                                <a:rPr lang="en-MY" sz="1800" kern="100">
                                  <a:effectLst/>
                                  <a:latin typeface="Cambria Math" panose="02040503050406030204" pitchFamily="18" charset="0"/>
                                </a:rPr>
                                <m:t>←0.01</m:t>
                              </m:r>
                            </m:oMath>
                          </a14:m>
                          <a:endParaRPr lang="en-MY" sz="1800" kern="100" dirty="0">
                            <a:effectLst/>
                          </a:endParaRPr>
                        </a:p>
                        <a:p>
                          <a:pPr algn="just">
                            <a:lnSpc>
                              <a:spcPct val="150000"/>
                            </a:lnSpc>
                            <a:spcAft>
                              <a:spcPts val="800"/>
                            </a:spcAft>
                          </a:pPr>
                          <a:r>
                            <a:rPr lang="en-MY" sz="1800" b="1" kern="100" dirty="0">
                              <a:effectLst/>
                            </a:rPr>
                            <a:t>else if</a:t>
                          </a:r>
                          <a:r>
                            <a:rPr lang="en-MY" sz="1800" kern="100" dirty="0">
                              <a:effectLst/>
                            </a:rPr>
                            <a:t> </a:t>
                          </a:r>
                          <a14:m>
                            <m:oMath xmlns:m="http://schemas.openxmlformats.org/officeDocument/2006/math">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𝑖</m:t>
                                  </m:r>
                                </m:sub>
                              </m:sSub>
                              <m:r>
                                <a:rPr lang="en-MY" sz="1800" kern="100">
                                  <a:effectLst/>
                                  <a:latin typeface="Cambria Math" panose="02040503050406030204" pitchFamily="18" charset="0"/>
                                </a:rPr>
                                <m:t>&lt;</m:t>
                              </m:r>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0</m:t>
                                  </m:r>
                                </m:sub>
                              </m:sSub>
                              <m:r>
                                <a:rPr lang="en-MY" sz="1800" kern="100">
                                  <a:effectLst/>
                                  <a:latin typeface="Cambria Math" panose="02040503050406030204" pitchFamily="18" charset="0"/>
                                </a:rPr>
                                <m:t>+3∗</m:t>
                              </m:r>
                              <m:r>
                                <a:rPr lang="en-MY" sz="1800" kern="100">
                                  <a:effectLst/>
                                  <a:latin typeface="Cambria Math" panose="02040503050406030204" pitchFamily="18" charset="0"/>
                                </a:rPr>
                                <m:t>𝑙𝑎𝑦𝑒𝑟𝑆𝑖𝑧𝑒</m:t>
                              </m:r>
                            </m:oMath>
                          </a14:m>
                          <a:r>
                            <a:rPr lang="en-MY" sz="1800" kern="100" dirty="0">
                              <a:effectLst/>
                            </a:rPr>
                            <a:t>  </a:t>
                          </a:r>
                          <a:r>
                            <a:rPr lang="en-MY" sz="1800" b="1" kern="100" dirty="0">
                              <a:effectLst/>
                            </a:rPr>
                            <a:t>then</a:t>
                          </a:r>
                        </a:p>
                        <a:p>
                          <a:pPr algn="just">
                            <a:lnSpc>
                              <a:spcPct val="150000"/>
                            </a:lnSpc>
                            <a:spcAft>
                              <a:spcPts val="800"/>
                            </a:spcAft>
                          </a:pPr>
                          <a:r>
                            <a:rPr lang="en-MY" sz="1800" kern="100" dirty="0">
                              <a:effectLst/>
                            </a:rPr>
                            <a:t>	</a:t>
                          </a:r>
                          <a14:m>
                            <m:oMath xmlns:m="http://schemas.openxmlformats.org/officeDocument/2006/math">
                              <m:r>
                                <a:rPr lang="en-MY" sz="1800" kern="100">
                                  <a:effectLst/>
                                  <a:latin typeface="Cambria Math" panose="02040503050406030204" pitchFamily="18" charset="0"/>
                                </a:rPr>
                                <m:t>𝑜𝑝𝑎𝑐𝑖𝑡𝑦𝑀𝑎𝑝</m:t>
                              </m:r>
                              <m:r>
                                <a:rPr lang="en-MY" sz="1800" kern="100">
                                  <a:effectLst/>
                                  <a:latin typeface="Cambria Math" panose="02040503050406030204" pitchFamily="18" charset="0"/>
                                </a:rPr>
                                <m:t>.</m:t>
                              </m:r>
                              <m:r>
                                <a:rPr lang="en-MY" sz="1800" kern="100">
                                  <a:effectLst/>
                                  <a:latin typeface="Cambria Math" panose="02040503050406030204" pitchFamily="18" charset="0"/>
                                </a:rPr>
                                <m:t>𝑔</m:t>
                              </m:r>
                              <m:r>
                                <a:rPr lang="en-MY" sz="1800" kern="100">
                                  <a:effectLst/>
                                  <a:latin typeface="Cambria Math" panose="02040503050406030204" pitchFamily="18" charset="0"/>
                                </a:rPr>
                                <m:t>←0.01</m:t>
                              </m:r>
                            </m:oMath>
                          </a14:m>
                          <a:endParaRPr lang="en-MY" sz="1800" kern="100" dirty="0">
                            <a:effectLst/>
                          </a:endParaRPr>
                        </a:p>
                        <a:p>
                          <a:pPr algn="just">
                            <a:lnSpc>
                              <a:spcPct val="150000"/>
                            </a:lnSpc>
                            <a:spcAft>
                              <a:spcPts val="800"/>
                            </a:spcAft>
                          </a:pPr>
                          <a:r>
                            <a:rPr lang="en-MY" sz="1800" b="1" kern="100" dirty="0">
                              <a:effectLst/>
                            </a:rPr>
                            <a:t>else</a:t>
                          </a:r>
                          <a:r>
                            <a:rPr lang="en-MY" sz="1800" kern="100" dirty="0">
                              <a:effectLst/>
                            </a:rPr>
                            <a:t> </a:t>
                          </a:r>
                          <a:r>
                            <a:rPr lang="en-MY" sz="1800" b="1" kern="100" dirty="0">
                              <a:effectLst/>
                            </a:rPr>
                            <a:t>if</a:t>
                          </a:r>
                          <a:r>
                            <a:rPr lang="en-MY" sz="1800" kern="100" dirty="0">
                              <a:effectLst/>
                            </a:rPr>
                            <a:t> </a:t>
                          </a:r>
                          <a14:m>
                            <m:oMath xmlns:m="http://schemas.openxmlformats.org/officeDocument/2006/math">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𝑖</m:t>
                                  </m:r>
                                </m:sub>
                              </m:sSub>
                              <m:r>
                                <a:rPr lang="en-MY" sz="1800" kern="100">
                                  <a:effectLst/>
                                  <a:latin typeface="Cambria Math" panose="02040503050406030204" pitchFamily="18" charset="0"/>
                                </a:rPr>
                                <m:t>&lt;</m:t>
                              </m:r>
                              <m:sSub>
                                <m:sSubPr>
                                  <m:ctrlPr>
                                    <a:rPr lang="en-MY" sz="1800" i="1" kern="100">
                                      <a:effectLst/>
                                      <a:latin typeface="Cambria Math" panose="02040503050406030204" pitchFamily="18" charset="0"/>
                                    </a:rPr>
                                  </m:ctrlPr>
                                </m:sSubPr>
                                <m:e>
                                  <m:r>
                                    <a:rPr lang="en-MY" sz="1800" kern="100">
                                      <a:effectLst/>
                                      <a:latin typeface="Cambria Math" panose="02040503050406030204" pitchFamily="18" charset="0"/>
                                    </a:rPr>
                                    <m:t>𝑍</m:t>
                                  </m:r>
                                </m:e>
                                <m:sub>
                                  <m:r>
                                    <a:rPr lang="en-MY" sz="1800" kern="100">
                                      <a:effectLst/>
                                      <a:latin typeface="Cambria Math" panose="02040503050406030204" pitchFamily="18" charset="0"/>
                                    </a:rPr>
                                    <m:t>0</m:t>
                                  </m:r>
                                </m:sub>
                              </m:sSub>
                              <m:r>
                                <a:rPr lang="en-MY" sz="1800" kern="100">
                                  <a:effectLst/>
                                  <a:latin typeface="Cambria Math" panose="02040503050406030204" pitchFamily="18" charset="0"/>
                                </a:rPr>
                                <m:t>+7∗</m:t>
                              </m:r>
                              <m:r>
                                <a:rPr lang="en-MY" sz="1800" kern="100">
                                  <a:effectLst/>
                                  <a:latin typeface="Cambria Math" panose="02040503050406030204" pitchFamily="18" charset="0"/>
                                </a:rPr>
                                <m:t>𝑙𝑎𝑦𝑒𝑟𝑆𝑖𝑧𝑒</m:t>
                              </m:r>
                            </m:oMath>
                          </a14:m>
                          <a:r>
                            <a:rPr lang="en-MY" sz="1800" kern="100" dirty="0">
                              <a:effectLst/>
                            </a:rPr>
                            <a:t> </a:t>
                          </a:r>
                          <a:r>
                            <a:rPr lang="en-MY" sz="1800" b="1" kern="100" dirty="0">
                              <a:effectLst/>
                            </a:rPr>
                            <a:t>then</a:t>
                          </a:r>
                        </a:p>
                        <a:p>
                          <a:pPr algn="just">
                            <a:lnSpc>
                              <a:spcPct val="150000"/>
                            </a:lnSpc>
                            <a:spcAft>
                              <a:spcPts val="800"/>
                            </a:spcAft>
                          </a:pPr>
                          <a:r>
                            <a:rPr lang="en-MY" sz="1800" kern="100" dirty="0">
                              <a:effectLst/>
                            </a:rPr>
                            <a:t>	</a:t>
                          </a:r>
                          <a14:m>
                            <m:oMath xmlns:m="http://schemas.openxmlformats.org/officeDocument/2006/math">
                              <m:r>
                                <a:rPr lang="en-MY" sz="1800" kern="100">
                                  <a:effectLst/>
                                  <a:latin typeface="Cambria Math" panose="02040503050406030204" pitchFamily="18" charset="0"/>
                                </a:rPr>
                                <m:t>𝑜𝑝𝑎𝑐𝑖𝑡𝑦𝑀𝑎𝑝</m:t>
                              </m:r>
                              <m:r>
                                <a:rPr lang="en-MY" sz="1800" kern="100">
                                  <a:effectLst/>
                                  <a:latin typeface="Cambria Math" panose="02040503050406030204" pitchFamily="18" charset="0"/>
                                </a:rPr>
                                <m:t>.</m:t>
                              </m:r>
                              <m:r>
                                <a:rPr lang="en-MY" sz="1800" kern="100">
                                  <a:effectLst/>
                                  <a:latin typeface="Cambria Math" panose="02040503050406030204" pitchFamily="18" charset="0"/>
                                </a:rPr>
                                <m:t>𝑏</m:t>
                              </m:r>
                              <m:r>
                                <a:rPr lang="en-MY" sz="1800" kern="100">
                                  <a:effectLst/>
                                  <a:latin typeface="Cambria Math" panose="02040503050406030204" pitchFamily="18" charset="0"/>
                                </a:rPr>
                                <m:t>←0.01</m:t>
                              </m:r>
                            </m:oMath>
                          </a14:m>
                          <a:endParaRPr lang="en-MY" sz="1800" kern="100" dirty="0">
                            <a:effectLst/>
                          </a:endParaRPr>
                        </a:p>
                        <a:p>
                          <a:pPr>
                            <a:lnSpc>
                              <a:spcPct val="150000"/>
                            </a:lnSpc>
                            <a:spcAft>
                              <a:spcPts val="800"/>
                            </a:spcAft>
                          </a:pPr>
                          <a:r>
                            <a:rPr lang="en-MY" sz="1800" b="1" kern="100" dirty="0">
                              <a:effectLst/>
                            </a:rPr>
                            <a:t>else</a:t>
                          </a:r>
                          <a:r>
                            <a:rPr lang="en-MY" sz="1800" kern="100" dirty="0">
                              <a:effectLst/>
                            </a:rPr>
                            <a:t> </a:t>
                          </a:r>
                          <a14:m>
                            <m:oMath xmlns:m="http://schemas.openxmlformats.org/officeDocument/2006/math">
                              <m:r>
                                <a:rPr lang="en-MY" sz="1800" kern="100">
                                  <a:effectLst/>
                                  <a:latin typeface="Cambria Math" panose="02040503050406030204" pitchFamily="18" charset="0"/>
                                </a:rPr>
                                <m:t>𝑜𝑝𝑎𝑐𝑖𝑡𝑦𝑀𝑎𝑝</m:t>
                              </m:r>
                              <m:r>
                                <a:rPr lang="en-MY" sz="1800" kern="100">
                                  <a:effectLst/>
                                  <a:latin typeface="Cambria Math" panose="02040503050406030204" pitchFamily="18" charset="0"/>
                                </a:rPr>
                                <m:t>.</m:t>
                              </m:r>
                              <m:r>
                                <a:rPr lang="en-MY" sz="1800" kern="100">
                                  <a:effectLst/>
                                  <a:latin typeface="Cambria Math" panose="02040503050406030204" pitchFamily="18" charset="0"/>
                                </a:rPr>
                                <m:t>𝑎</m:t>
                              </m:r>
                              <m:r>
                                <a:rPr lang="en-MY" sz="1800" kern="100">
                                  <a:effectLst/>
                                  <a:latin typeface="Cambria Math" panose="02040503050406030204" pitchFamily="18" charset="0"/>
                                </a:rPr>
                                <m:t>←0.01</m:t>
                              </m:r>
                            </m:oMath>
                          </a14:m>
                          <a:endParaRPr lang="en-MY" sz="1800" kern="100" dirty="0">
                            <a:effectLst/>
                          </a:endParaRPr>
                        </a:p>
                        <a:p>
                          <a:pPr>
                            <a:lnSpc>
                              <a:spcPct val="150000"/>
                            </a:lnSpc>
                            <a:spcAft>
                              <a:spcPts val="800"/>
                            </a:spcAft>
                          </a:pPr>
                          <a:r>
                            <a:rPr lang="en-MY" sz="1800" b="1" kern="100" dirty="0">
                              <a:effectLst/>
                            </a:rPr>
                            <a:t>endif</a:t>
                          </a:r>
                          <a:endParaRPr lang="en-MY" sz="1800" b="1"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3920817"/>
                      </a:ext>
                    </a:extLst>
                  </a:tr>
                </a:tbl>
              </a:graphicData>
            </a:graphic>
          </p:graphicFrame>
        </mc:Choice>
        <mc:Fallback xmlns="">
          <p:graphicFrame>
            <p:nvGraphicFramePr>
              <p:cNvPr id="3" name="Table 2">
                <a:extLst>
                  <a:ext uri="{FF2B5EF4-FFF2-40B4-BE49-F238E27FC236}">
                    <a16:creationId xmlns:a16="http://schemas.microsoft.com/office/drawing/2014/main" id="{38457036-25ED-CC83-1A1D-81B78FE3BD66}"/>
                  </a:ext>
                </a:extLst>
              </p:cNvPr>
              <p:cNvGraphicFramePr>
                <a:graphicFrameLocks noGrp="1"/>
              </p:cNvGraphicFramePr>
              <p:nvPr>
                <p:extLst>
                  <p:ext uri="{D42A27DB-BD31-4B8C-83A1-F6EECF244321}">
                    <p14:modId xmlns:p14="http://schemas.microsoft.com/office/powerpoint/2010/main" val="811867605"/>
                  </p:ext>
                </p:extLst>
              </p:nvPr>
            </p:nvGraphicFramePr>
            <p:xfrm>
              <a:off x="3665537" y="2252561"/>
              <a:ext cx="4860925" cy="4329430"/>
            </p:xfrm>
            <a:graphic>
              <a:graphicData uri="http://schemas.openxmlformats.org/drawingml/2006/table">
                <a:tbl>
                  <a:tblPr firstRow="1" firstCol="1" bandRow="1">
                    <a:tableStyleId>{2D5ABB26-0587-4C30-8999-92F81FD0307C}</a:tableStyleId>
                  </a:tblPr>
                  <a:tblGrid>
                    <a:gridCol w="433705">
                      <a:extLst>
                        <a:ext uri="{9D8B030D-6E8A-4147-A177-3AD203B41FA5}">
                          <a16:colId xmlns:a16="http://schemas.microsoft.com/office/drawing/2014/main" val="3651023587"/>
                        </a:ext>
                      </a:extLst>
                    </a:gridCol>
                    <a:gridCol w="4427220">
                      <a:extLst>
                        <a:ext uri="{9D8B030D-6E8A-4147-A177-3AD203B41FA5}">
                          <a16:colId xmlns:a16="http://schemas.microsoft.com/office/drawing/2014/main" val="1389370353"/>
                        </a:ext>
                      </a:extLst>
                    </a:gridCol>
                  </a:tblGrid>
                  <a:tr h="368935">
                    <a:tc gridSpan="2">
                      <a:txBody>
                        <a:bodyPr/>
                        <a:lstStyle/>
                        <a:p>
                          <a:pPr algn="just">
                            <a:lnSpc>
                              <a:spcPct val="150000"/>
                            </a:lnSpc>
                            <a:spcAft>
                              <a:spcPts val="800"/>
                            </a:spcAft>
                          </a:pPr>
                          <a:r>
                            <a:rPr lang="en-MY" sz="1800" kern="100" dirty="0">
                              <a:effectLst/>
                            </a:rPr>
                            <a:t>Algorithm: Deep Opacity Mapping</a:t>
                          </a:r>
                          <a:endParaRPr lang="en-MY" sz="18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extLst>
                      <a:ext uri="{0D108BD9-81ED-4DB2-BD59-A6C34878D82A}">
                        <a16:rowId xmlns:a16="http://schemas.microsoft.com/office/drawing/2014/main" val="197859458"/>
                      </a:ext>
                    </a:extLst>
                  </a:tr>
                  <a:tr h="3960495">
                    <a:tc>
                      <a:txBody>
                        <a:bodyPr/>
                        <a:lstStyle/>
                        <a:p>
                          <a:pPr algn="just">
                            <a:lnSpc>
                              <a:spcPct val="150000"/>
                            </a:lnSpc>
                            <a:spcAft>
                              <a:spcPts val="800"/>
                            </a:spcAft>
                          </a:pPr>
                          <a:r>
                            <a:rPr lang="en-MY" sz="1800" kern="100">
                              <a:effectLst/>
                            </a:rPr>
                            <a:t>1</a:t>
                          </a:r>
                        </a:p>
                        <a:p>
                          <a:pPr algn="just">
                            <a:lnSpc>
                              <a:spcPct val="150000"/>
                            </a:lnSpc>
                            <a:spcAft>
                              <a:spcPts val="800"/>
                            </a:spcAft>
                          </a:pPr>
                          <a:r>
                            <a:rPr lang="en-MY" sz="1800" kern="100">
                              <a:effectLst/>
                            </a:rPr>
                            <a:t>2</a:t>
                          </a:r>
                        </a:p>
                        <a:p>
                          <a:pPr algn="just">
                            <a:lnSpc>
                              <a:spcPct val="150000"/>
                            </a:lnSpc>
                            <a:spcAft>
                              <a:spcPts val="800"/>
                            </a:spcAft>
                          </a:pPr>
                          <a:r>
                            <a:rPr lang="en-MY" sz="1800" kern="100">
                              <a:effectLst/>
                            </a:rPr>
                            <a:t>3</a:t>
                          </a:r>
                        </a:p>
                        <a:p>
                          <a:pPr algn="just">
                            <a:lnSpc>
                              <a:spcPct val="150000"/>
                            </a:lnSpc>
                            <a:spcAft>
                              <a:spcPts val="800"/>
                            </a:spcAft>
                          </a:pPr>
                          <a:r>
                            <a:rPr lang="en-MY" sz="1800" kern="100">
                              <a:effectLst/>
                            </a:rPr>
                            <a:t>4</a:t>
                          </a:r>
                        </a:p>
                        <a:p>
                          <a:pPr algn="just">
                            <a:lnSpc>
                              <a:spcPct val="150000"/>
                            </a:lnSpc>
                            <a:spcAft>
                              <a:spcPts val="800"/>
                            </a:spcAft>
                          </a:pPr>
                          <a:r>
                            <a:rPr lang="en-MY" sz="1800" kern="100">
                              <a:effectLst/>
                            </a:rPr>
                            <a:t>5</a:t>
                          </a:r>
                        </a:p>
                        <a:p>
                          <a:pPr algn="just">
                            <a:lnSpc>
                              <a:spcPct val="150000"/>
                            </a:lnSpc>
                            <a:spcAft>
                              <a:spcPts val="800"/>
                            </a:spcAft>
                          </a:pPr>
                          <a:r>
                            <a:rPr lang="en-MY" sz="1800" kern="100">
                              <a:effectLst/>
                            </a:rPr>
                            <a:t>6</a:t>
                          </a:r>
                        </a:p>
                        <a:p>
                          <a:pPr algn="just">
                            <a:lnSpc>
                              <a:spcPct val="150000"/>
                            </a:lnSpc>
                            <a:spcAft>
                              <a:spcPts val="800"/>
                            </a:spcAft>
                          </a:pPr>
                          <a:r>
                            <a:rPr lang="en-MY" sz="1800" kern="100">
                              <a:effectLst/>
                            </a:rPr>
                            <a:t>7</a:t>
                          </a:r>
                        </a:p>
                        <a:p>
                          <a:pPr algn="just">
                            <a:lnSpc>
                              <a:spcPct val="150000"/>
                            </a:lnSpc>
                            <a:spcAft>
                              <a:spcPts val="800"/>
                            </a:spcAft>
                          </a:pPr>
                          <a:r>
                            <a:rPr lang="en-MY" sz="1800" kern="100">
                              <a:effectLst/>
                            </a:rPr>
                            <a:t>8</a:t>
                          </a:r>
                          <a:endParaRPr lang="en-MY" sz="1800" kern="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904" t="-9538" r="-275" b="-3692"/>
                          </a:stretch>
                        </a:blipFill>
                      </a:tcPr>
                    </a:tc>
                    <a:extLst>
                      <a:ext uri="{0D108BD9-81ED-4DB2-BD59-A6C34878D82A}">
                        <a16:rowId xmlns:a16="http://schemas.microsoft.com/office/drawing/2014/main" val="493920817"/>
                      </a:ext>
                    </a:extLst>
                  </a:tr>
                </a:tbl>
              </a:graphicData>
            </a:graphic>
          </p:graphicFrame>
        </mc:Fallback>
      </mc:AlternateContent>
    </p:spTree>
    <p:extLst>
      <p:ext uri="{BB962C8B-B14F-4D97-AF65-F5344CB8AC3E}">
        <p14:creationId xmlns:p14="http://schemas.microsoft.com/office/powerpoint/2010/main" val="257610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DEPTH PEELING</a:t>
            </a:r>
            <a:endParaRPr lang="en-MY" sz="2800" dirty="0">
              <a:effectLst>
                <a:outerShdw blurRad="101600" dist="101600" dir="2220000" algn="l" rotWithShape="0">
                  <a:prstClr val="black">
                    <a:alpha val="50000"/>
                  </a:prstClr>
                </a:outerShdw>
              </a:effectLst>
            </a:endParaRPr>
          </a:p>
        </p:txBody>
      </p:sp>
      <p:sp>
        <p:nvSpPr>
          <p:cNvPr id="9" name="Rectangle 8">
            <a:extLst>
              <a:ext uri="{FF2B5EF4-FFF2-40B4-BE49-F238E27FC236}">
                <a16:creationId xmlns:a16="http://schemas.microsoft.com/office/drawing/2014/main" id="{B4771640-A06E-6E34-DCA3-7CCF1D310754}"/>
              </a:ext>
            </a:extLst>
          </p:cNvPr>
          <p:cNvSpPr/>
          <p:nvPr/>
        </p:nvSpPr>
        <p:spPr>
          <a:xfrm>
            <a:off x="359506" y="2170602"/>
            <a:ext cx="4140959" cy="4455850"/>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MY" sz="2800" dirty="0">
                <a:solidFill>
                  <a:schemeClr val="tx1"/>
                </a:solidFill>
                <a:latin typeface="Trade Gothic Next Cond" panose="020B0506040303020004" pitchFamily="34" charset="0"/>
              </a:rPr>
              <a:t>Two geometry layers are used</a:t>
            </a:r>
          </a:p>
          <a:p>
            <a:pPr marL="285750" indent="-285750">
              <a:buFont typeface="Arial" panose="020B0604020202020204" pitchFamily="34" charset="0"/>
              <a:buChar char="•"/>
            </a:pPr>
            <a:r>
              <a:rPr lang="en-MY" sz="2800" dirty="0">
                <a:solidFill>
                  <a:schemeClr val="tx1"/>
                </a:solidFill>
                <a:latin typeface="Trade Gothic Next Cond" panose="020B0506040303020004" pitchFamily="34" charset="0"/>
              </a:rPr>
              <a:t>Two depth buffers are required</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Current pixel's depth is compared to the stored depth from the previous pass</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If it is closer to the camera, the pixel </a:t>
            </a:r>
            <a:r>
              <a:rPr lang="en-US" sz="2500" dirty="0" err="1">
                <a:solidFill>
                  <a:schemeClr val="tx1"/>
                </a:solidFill>
                <a:latin typeface="Trade Gothic Next Cond" panose="020B0506040303020004" pitchFamily="34" charset="0"/>
              </a:rPr>
              <a:t>colour</a:t>
            </a:r>
            <a:r>
              <a:rPr lang="en-US" sz="2500" dirty="0">
                <a:solidFill>
                  <a:schemeClr val="tx1"/>
                </a:solidFill>
                <a:latin typeface="Trade Gothic Next Cond" panose="020B0506040303020004" pitchFamily="34" charset="0"/>
              </a:rPr>
              <a:t> is discarded. </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Layers are blended using alpha blending</a:t>
            </a:r>
          </a:p>
        </p:txBody>
      </p:sp>
      <p:sp>
        <p:nvSpPr>
          <p:cNvPr id="3" name="Rectangle 2">
            <a:extLst>
              <a:ext uri="{FF2B5EF4-FFF2-40B4-BE49-F238E27FC236}">
                <a16:creationId xmlns:a16="http://schemas.microsoft.com/office/drawing/2014/main" id="{604A021F-1DD6-2F17-6845-F46C29DB89B2}"/>
              </a:ext>
            </a:extLst>
          </p:cNvPr>
          <p:cNvSpPr/>
          <p:nvPr/>
        </p:nvSpPr>
        <p:spPr>
          <a:xfrm>
            <a:off x="4739951" y="2170601"/>
            <a:ext cx="7212563" cy="4455849"/>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5" name="Picture 14">
            <a:extLst>
              <a:ext uri="{FF2B5EF4-FFF2-40B4-BE49-F238E27FC236}">
                <a16:creationId xmlns:a16="http://schemas.microsoft.com/office/drawing/2014/main" id="{98D50CD2-16D3-D7EC-EEDA-C6BDE2A50D1D}"/>
              </a:ext>
            </a:extLst>
          </p:cNvPr>
          <p:cNvPicPr>
            <a:picLocks noChangeAspect="1"/>
          </p:cNvPicPr>
          <p:nvPr/>
        </p:nvPicPr>
        <p:blipFill>
          <a:blip r:embed="rId2"/>
          <a:stretch>
            <a:fillRect/>
          </a:stretch>
        </p:blipFill>
        <p:spPr>
          <a:xfrm>
            <a:off x="5014912" y="2488501"/>
            <a:ext cx="6662641" cy="3842131"/>
          </a:xfrm>
          <a:prstGeom prst="rect">
            <a:avLst/>
          </a:prstGeom>
        </p:spPr>
      </p:pic>
    </p:spTree>
    <p:extLst>
      <p:ext uri="{BB962C8B-B14F-4D97-AF65-F5344CB8AC3E}">
        <p14:creationId xmlns:p14="http://schemas.microsoft.com/office/powerpoint/2010/main" val="284500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173BCC0-1E69-0ECC-6878-8441A608ECB7}"/>
              </a:ext>
            </a:extLst>
          </p:cNvPr>
          <p:cNvSpPr/>
          <p:nvPr/>
        </p:nvSpPr>
        <p:spPr>
          <a:xfrm>
            <a:off x="-415612" y="-325538"/>
            <a:ext cx="13023224" cy="7509076"/>
          </a:xfrm>
          <a:prstGeom prst="roundRect">
            <a:avLst/>
          </a:prstGeom>
          <a:gradFill flip="none" rotWithShape="1">
            <a:gsLst>
              <a:gs pos="1000">
                <a:srgbClr val="FF9201"/>
              </a:gs>
              <a:gs pos="31000">
                <a:srgbClr val="FE6E02"/>
              </a:gs>
              <a:gs pos="100000">
                <a:srgbClr val="FF0101"/>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5DF44DC2-1247-06FB-7FFE-4A35ACA516EF}"/>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3EAA1F51-37B9-B2E7-9724-3DAF0472678E}"/>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Rectangle 6">
            <a:extLst>
              <a:ext uri="{FF2B5EF4-FFF2-40B4-BE49-F238E27FC236}">
                <a16:creationId xmlns:a16="http://schemas.microsoft.com/office/drawing/2014/main" id="{E08A3962-9A0E-7138-345B-C187E980C1DD}"/>
              </a:ext>
            </a:extLst>
          </p:cNvPr>
          <p:cNvSpPr/>
          <p:nvPr/>
        </p:nvSpPr>
        <p:spPr>
          <a:xfrm>
            <a:off x="10576560" y="647682"/>
            <a:ext cx="1615440" cy="1307448"/>
          </a:xfrm>
          <a:prstGeom prst="rect">
            <a:avLst/>
          </a:prstGeom>
          <a:solidFill>
            <a:srgbClr val="FF3601"/>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7">
            <a:extLst>
              <a:ext uri="{FF2B5EF4-FFF2-40B4-BE49-F238E27FC236}">
                <a16:creationId xmlns:a16="http://schemas.microsoft.com/office/drawing/2014/main" id="{221A140C-362F-1AE0-DC18-6BB262B726C5}"/>
              </a:ext>
            </a:extLst>
          </p:cNvPr>
          <p:cNvSpPr txBox="1"/>
          <p:nvPr/>
        </p:nvSpPr>
        <p:spPr>
          <a:xfrm>
            <a:off x="3758943" y="651396"/>
            <a:ext cx="4674114"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INTRODUCTION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47F8039E-1A9F-D8A2-BD8D-A78B4D73EFC5}"/>
              </a:ext>
            </a:extLst>
          </p:cNvPr>
          <p:cNvSpPr txBox="1"/>
          <p:nvPr/>
        </p:nvSpPr>
        <p:spPr>
          <a:xfrm>
            <a:off x="3474452" y="1361069"/>
            <a:ext cx="5243096"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PROBLEM BACKGROUND</a:t>
            </a:r>
            <a:endParaRPr lang="en-MY" sz="2800" dirty="0">
              <a:effectLst>
                <a:outerShdw blurRad="101600" dist="101600" dir="2220000" algn="l" rotWithShape="0">
                  <a:prstClr val="black">
                    <a:alpha val="50000"/>
                  </a:prstClr>
                </a:outerShdw>
              </a:effectLst>
            </a:endParaRPr>
          </a:p>
        </p:txBody>
      </p:sp>
      <p:sp>
        <p:nvSpPr>
          <p:cNvPr id="11" name="Rectangle: Rounded Corners 10">
            <a:extLst>
              <a:ext uri="{FF2B5EF4-FFF2-40B4-BE49-F238E27FC236}">
                <a16:creationId xmlns:a16="http://schemas.microsoft.com/office/drawing/2014/main" id="{E72C16E5-227F-FCCB-06EC-86AC85BACD44}"/>
              </a:ext>
            </a:extLst>
          </p:cNvPr>
          <p:cNvSpPr/>
          <p:nvPr/>
        </p:nvSpPr>
        <p:spPr>
          <a:xfrm>
            <a:off x="2091221" y="2506346"/>
            <a:ext cx="3589981" cy="3484025"/>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Rendering hair </a:t>
            </a:r>
            <a:r>
              <a:rPr lang="en-US" sz="3000" kern="100" dirty="0">
                <a:solidFill>
                  <a:schemeClr val="tx1"/>
                </a:solidFill>
                <a:latin typeface="Trade Gothic Next Cond" panose="020B0506040303020004" pitchFamily="34" charset="0"/>
                <a:ea typeface="DengXian" panose="02010600030101010101" pitchFamily="2" charset="-122"/>
                <a:cs typeface="Times New Roman" panose="02020603050405020304" pitchFamily="18" charset="0"/>
              </a:rPr>
              <a:t>in real time is a challenge</a:t>
            </a:r>
            <a:r>
              <a:rPr lang="en-US" sz="30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  (Ou </a:t>
            </a:r>
            <a:r>
              <a:rPr lang="en-US" sz="3000" i="1"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et al., </a:t>
            </a:r>
            <a:r>
              <a:rPr lang="en-US" sz="30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2012)</a:t>
            </a:r>
            <a:endParaRPr lang="en-MY" sz="3000" dirty="0">
              <a:solidFill>
                <a:schemeClr val="tx1"/>
              </a:solidFill>
              <a:latin typeface="Trade Gothic Next Cond" panose="020B0506040303020004" pitchFamily="34" charset="0"/>
            </a:endParaRPr>
          </a:p>
        </p:txBody>
      </p:sp>
      <p:sp>
        <p:nvSpPr>
          <p:cNvPr id="12" name="Rectangle: Rounded Corners 11">
            <a:extLst>
              <a:ext uri="{FF2B5EF4-FFF2-40B4-BE49-F238E27FC236}">
                <a16:creationId xmlns:a16="http://schemas.microsoft.com/office/drawing/2014/main" id="{E4DA8563-BCD1-E657-87E8-10B174BEBEC6}"/>
              </a:ext>
            </a:extLst>
          </p:cNvPr>
          <p:cNvSpPr/>
          <p:nvPr/>
        </p:nvSpPr>
        <p:spPr>
          <a:xfrm>
            <a:off x="6510799" y="2506346"/>
            <a:ext cx="3589981" cy="3484800"/>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Highly overlapping hair strands produce incorrect occlusion (Friederichs </a:t>
            </a:r>
            <a:r>
              <a:rPr lang="en-US" sz="3000" i="1"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et al., </a:t>
            </a:r>
            <a:r>
              <a:rPr lang="en-US" sz="30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2020)</a:t>
            </a:r>
            <a:endParaRPr lang="en-MY" sz="3000" dirty="0">
              <a:solidFill>
                <a:schemeClr val="tx1"/>
              </a:solidFill>
              <a:latin typeface="Trade Gothic Next Cond" panose="020B0506040303020004" pitchFamily="34" charset="0"/>
            </a:endParaRPr>
          </a:p>
        </p:txBody>
      </p:sp>
    </p:spTree>
    <p:extLst>
      <p:ext uri="{BB962C8B-B14F-4D97-AF65-F5344CB8AC3E}">
        <p14:creationId xmlns:p14="http://schemas.microsoft.com/office/powerpoint/2010/main" val="235866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TextBox 12">
            <a:extLst>
              <a:ext uri="{FF2B5EF4-FFF2-40B4-BE49-F238E27FC236}">
                <a16:creationId xmlns:a16="http://schemas.microsoft.com/office/drawing/2014/main" id="{DE2232D0-B083-80B2-580C-8DDBD1936CF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DEPTH PEELING</a:t>
            </a:r>
            <a:endParaRPr lang="en-MY" sz="2800" dirty="0">
              <a:effectLst>
                <a:outerShdw blurRad="101600" dist="101600" dir="2220000" algn="l" rotWithShape="0">
                  <a:prstClr val="black">
                    <a:alpha val="50000"/>
                  </a:prstClr>
                </a:outerShdw>
              </a:effectLst>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4DA275AB-60B6-A495-7913-D33209FF046E}"/>
                  </a:ext>
                </a:extLst>
              </p:cNvPr>
              <p:cNvGraphicFramePr>
                <a:graphicFrameLocks noGrp="1"/>
              </p:cNvGraphicFramePr>
              <p:nvPr>
                <p:extLst>
                  <p:ext uri="{D42A27DB-BD31-4B8C-83A1-F6EECF244321}">
                    <p14:modId xmlns:p14="http://schemas.microsoft.com/office/powerpoint/2010/main" val="391774673"/>
                  </p:ext>
                </p:extLst>
              </p:nvPr>
            </p:nvGraphicFramePr>
            <p:xfrm>
              <a:off x="6021849" y="2444620"/>
              <a:ext cx="5930665" cy="3878242"/>
            </p:xfrm>
            <a:graphic>
              <a:graphicData uri="http://schemas.openxmlformats.org/drawingml/2006/table">
                <a:tbl>
                  <a:tblPr firstRow="1" firstCol="1" bandRow="1">
                    <a:tableStyleId>{2D5ABB26-0587-4C30-8999-92F81FD0307C}</a:tableStyleId>
                  </a:tblPr>
                  <a:tblGrid>
                    <a:gridCol w="490809">
                      <a:extLst>
                        <a:ext uri="{9D8B030D-6E8A-4147-A177-3AD203B41FA5}">
                          <a16:colId xmlns:a16="http://schemas.microsoft.com/office/drawing/2014/main" val="4093819419"/>
                        </a:ext>
                      </a:extLst>
                    </a:gridCol>
                    <a:gridCol w="5439856">
                      <a:extLst>
                        <a:ext uri="{9D8B030D-6E8A-4147-A177-3AD203B41FA5}">
                          <a16:colId xmlns:a16="http://schemas.microsoft.com/office/drawing/2014/main" val="2627437447"/>
                        </a:ext>
                      </a:extLst>
                    </a:gridCol>
                  </a:tblGrid>
                  <a:tr h="417511">
                    <a:tc gridSpan="2">
                      <a:txBody>
                        <a:bodyPr/>
                        <a:lstStyle/>
                        <a:p>
                          <a:pPr algn="just">
                            <a:lnSpc>
                              <a:spcPct val="150000"/>
                            </a:lnSpc>
                            <a:spcAft>
                              <a:spcPts val="800"/>
                            </a:spcAft>
                          </a:pPr>
                          <a:r>
                            <a:rPr lang="en-MY" sz="2000" kern="100" dirty="0">
                              <a:effectLst/>
                            </a:rPr>
                            <a:t>Algorithm: Depth Peeling</a:t>
                          </a:r>
                          <a:endParaRPr lang="en-MY" sz="20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103479" marR="103479" marT="51740" marB="51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extLst>
                      <a:ext uri="{0D108BD9-81ED-4DB2-BD59-A6C34878D82A}">
                        <a16:rowId xmlns:a16="http://schemas.microsoft.com/office/drawing/2014/main" val="2243602847"/>
                      </a:ext>
                    </a:extLst>
                  </a:tr>
                  <a:tr h="3364806">
                    <a:tc>
                      <a:txBody>
                        <a:bodyPr/>
                        <a:lstStyle/>
                        <a:p>
                          <a:pPr algn="just">
                            <a:lnSpc>
                              <a:spcPct val="150000"/>
                            </a:lnSpc>
                            <a:spcAft>
                              <a:spcPts val="800"/>
                            </a:spcAft>
                          </a:pPr>
                          <a:r>
                            <a:rPr lang="en-MY" sz="2000" kern="100">
                              <a:effectLst/>
                            </a:rPr>
                            <a:t>1</a:t>
                          </a:r>
                        </a:p>
                        <a:p>
                          <a:pPr algn="just">
                            <a:lnSpc>
                              <a:spcPct val="150000"/>
                            </a:lnSpc>
                            <a:spcAft>
                              <a:spcPts val="800"/>
                            </a:spcAft>
                          </a:pPr>
                          <a:r>
                            <a:rPr lang="en-MY" sz="2000" kern="100">
                              <a:effectLst/>
                            </a:rPr>
                            <a:t>2</a:t>
                          </a:r>
                        </a:p>
                        <a:p>
                          <a:pPr algn="just">
                            <a:lnSpc>
                              <a:spcPct val="150000"/>
                            </a:lnSpc>
                            <a:spcAft>
                              <a:spcPts val="800"/>
                            </a:spcAft>
                          </a:pPr>
                          <a:r>
                            <a:rPr lang="en-MY" sz="2000" kern="100">
                              <a:effectLst/>
                            </a:rPr>
                            <a:t>3</a:t>
                          </a:r>
                        </a:p>
                        <a:p>
                          <a:pPr algn="just">
                            <a:lnSpc>
                              <a:spcPct val="150000"/>
                            </a:lnSpc>
                            <a:spcAft>
                              <a:spcPts val="800"/>
                            </a:spcAft>
                          </a:pPr>
                          <a:r>
                            <a:rPr lang="en-MY" sz="2000" kern="100">
                              <a:effectLst/>
                            </a:rPr>
                            <a:t>4</a:t>
                          </a:r>
                        </a:p>
                        <a:p>
                          <a:pPr algn="just">
                            <a:lnSpc>
                              <a:spcPct val="150000"/>
                            </a:lnSpc>
                            <a:spcAft>
                              <a:spcPts val="800"/>
                            </a:spcAft>
                          </a:pPr>
                          <a:r>
                            <a:rPr lang="en-MY" sz="2000" kern="100">
                              <a:effectLst/>
                            </a:rPr>
                            <a:t>5</a:t>
                          </a:r>
                        </a:p>
                        <a:p>
                          <a:pPr algn="just">
                            <a:lnSpc>
                              <a:spcPct val="150000"/>
                            </a:lnSpc>
                            <a:spcAft>
                              <a:spcPts val="800"/>
                            </a:spcAft>
                          </a:pPr>
                          <a:r>
                            <a:rPr lang="en-MY" sz="2000" kern="100">
                              <a:effectLst/>
                            </a:rPr>
                            <a:t>6</a:t>
                          </a:r>
                          <a:endParaRPr lang="en-MY" sz="2000" kern="100">
                            <a:effectLst/>
                            <a:latin typeface="Calibri" panose="020F0502020204030204" pitchFamily="34" charset="0"/>
                            <a:ea typeface="DengXian" panose="02010600030101010101" pitchFamily="2" charset="-122"/>
                            <a:cs typeface="Times New Roman" panose="02020603050405020304" pitchFamily="18" charset="0"/>
                          </a:endParaRPr>
                        </a:p>
                      </a:txBody>
                      <a:tcPr marL="77610" marR="7761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n-MY" sz="2000" b="1" kern="100" dirty="0">
                              <a:effectLst/>
                            </a:rPr>
                            <a:t>if</a:t>
                          </a:r>
                          <a:r>
                            <a:rPr lang="en-MY" sz="2000" kern="100" dirty="0">
                              <a:effectLst/>
                            </a:rPr>
                            <a:t> </a:t>
                          </a:r>
                          <a14:m>
                            <m:oMath xmlns:m="http://schemas.openxmlformats.org/officeDocument/2006/math">
                              <m:r>
                                <a:rPr lang="en-MY" sz="2000" kern="100">
                                  <a:effectLst/>
                                  <a:latin typeface="Cambria Math" panose="02040503050406030204" pitchFamily="18" charset="0"/>
                                </a:rPr>
                                <m:t>𝑐𝑢𝑟𝑟𝑒𝑛𝑡𝐷𝑒𝑝𝑡h</m:t>
                              </m:r>
                              <m:r>
                                <a:rPr lang="en-MY" sz="2000" kern="100">
                                  <a:effectLst/>
                                  <a:latin typeface="Cambria Math" panose="02040503050406030204" pitchFamily="18" charset="0"/>
                                </a:rPr>
                                <m:t>&gt;</m:t>
                              </m:r>
                              <m:r>
                                <a:rPr lang="en-MY" sz="2000" kern="100">
                                  <a:effectLst/>
                                  <a:latin typeface="Cambria Math" panose="02040503050406030204" pitchFamily="18" charset="0"/>
                                </a:rPr>
                                <m:t>𝑝𝑟𝑒𝑣𝑖𝑜𝑢𝑠𝐷𝑒𝑝𝑡h</m:t>
                              </m:r>
                            </m:oMath>
                          </a14:m>
                          <a:r>
                            <a:rPr lang="en-MY" sz="2000" kern="100" dirty="0">
                              <a:effectLst/>
                            </a:rPr>
                            <a:t> </a:t>
                          </a:r>
                          <a:r>
                            <a:rPr lang="en-MY" sz="2000" b="1" kern="100" dirty="0">
                              <a:effectLst/>
                            </a:rPr>
                            <a:t>then</a:t>
                          </a:r>
                        </a:p>
                        <a:p>
                          <a:pPr algn="just">
                            <a:lnSpc>
                              <a:spcPct val="150000"/>
                            </a:lnSpc>
                            <a:spcAft>
                              <a:spcPts val="800"/>
                            </a:spcAft>
                          </a:pPr>
                          <a:r>
                            <a:rPr lang="en-MY" sz="2000" kern="100" dirty="0">
                              <a:effectLst/>
                            </a:rPr>
                            <a:t>	</a:t>
                          </a:r>
                          <a14:m>
                            <m:oMath xmlns:m="http://schemas.openxmlformats.org/officeDocument/2006/math">
                              <m:r>
                                <a:rPr lang="en-MY" sz="2000" kern="100">
                                  <a:effectLst/>
                                  <a:latin typeface="Cambria Math" panose="02040503050406030204" pitchFamily="18" charset="0"/>
                                </a:rPr>
                                <m:t>𝑓𝑟𝑎𝑔𝐷𝑒𝑝𝑡h</m:t>
                              </m:r>
                              <m:r>
                                <a:rPr lang="en-MY" sz="2000" kern="100">
                                  <a:effectLst/>
                                  <a:latin typeface="Cambria Math" panose="02040503050406030204" pitchFamily="18" charset="0"/>
                                </a:rPr>
                                <m:t>=</m:t>
                              </m:r>
                              <m:r>
                                <a:rPr lang="en-MY" sz="2000" kern="100">
                                  <a:effectLst/>
                                  <a:latin typeface="Cambria Math" panose="02040503050406030204" pitchFamily="18" charset="0"/>
                                </a:rPr>
                                <m:t>𝑓𝑟𝑎𝑔𝐶𝑜𝑜𝑟𝑑</m:t>
                              </m:r>
                              <m:r>
                                <a:rPr lang="en-MY" sz="2000" kern="100">
                                  <a:effectLst/>
                                  <a:latin typeface="Cambria Math" panose="02040503050406030204" pitchFamily="18" charset="0"/>
                                </a:rPr>
                                <m:t>.</m:t>
                              </m:r>
                              <m:r>
                                <a:rPr lang="en-MY" sz="2000" kern="100">
                                  <a:effectLst/>
                                  <a:latin typeface="Cambria Math" panose="02040503050406030204" pitchFamily="18" charset="0"/>
                                </a:rPr>
                                <m:t>𝑧</m:t>
                              </m:r>
                            </m:oMath>
                          </a14:m>
                          <a:endParaRPr lang="en-MY" sz="2000" kern="100" dirty="0">
                            <a:effectLst/>
                          </a:endParaRPr>
                        </a:p>
                        <a:p>
                          <a:pPr algn="just">
                            <a:lnSpc>
                              <a:spcPct val="150000"/>
                            </a:lnSpc>
                            <a:spcAft>
                              <a:spcPts val="800"/>
                            </a:spcAft>
                          </a:pPr>
                          <a:r>
                            <a:rPr lang="en-MY" sz="2000" b="1" kern="100" dirty="0">
                              <a:effectLst/>
                            </a:rPr>
                            <a:t>elseif</a:t>
                          </a:r>
                          <a:r>
                            <a:rPr lang="en-MY" sz="2000" kern="100" dirty="0">
                              <a:effectLst/>
                            </a:rPr>
                            <a:t>  </a:t>
                          </a:r>
                          <a14:m>
                            <m:oMath xmlns:m="http://schemas.openxmlformats.org/officeDocument/2006/math">
                              <m:r>
                                <a:rPr lang="en-MY" sz="2000" kern="100">
                                  <a:effectLst/>
                                  <a:latin typeface="Cambria Math" panose="02040503050406030204" pitchFamily="18" charset="0"/>
                                </a:rPr>
                                <m:t>𝑐𝑢𝑟𝑟𝑒𝑛𝑡𝐷𝑒𝑝𝑡h</m:t>
                              </m:r>
                              <m:r>
                                <a:rPr lang="en-MY" sz="2000" kern="100">
                                  <a:effectLst/>
                                  <a:latin typeface="Cambria Math" panose="02040503050406030204" pitchFamily="18" charset="0"/>
                                </a:rPr>
                                <m:t>&lt;</m:t>
                              </m:r>
                              <m:r>
                                <a:rPr lang="en-MY" sz="2000" kern="100">
                                  <a:effectLst/>
                                  <a:latin typeface="Cambria Math" panose="02040503050406030204" pitchFamily="18" charset="0"/>
                                </a:rPr>
                                <m:t>𝑝𝑟𝑒𝑣𝑖𝑜𝑢𝑠𝐷𝑒𝑝𝑡h</m:t>
                              </m:r>
                            </m:oMath>
                          </a14:m>
                          <a:r>
                            <a:rPr lang="en-MY" sz="2000" kern="100" dirty="0">
                              <a:effectLst/>
                            </a:rPr>
                            <a:t> </a:t>
                          </a:r>
                          <a:r>
                            <a:rPr lang="en-MY" sz="2000" b="1" kern="100" dirty="0">
                              <a:effectLst/>
                            </a:rPr>
                            <a:t>then</a:t>
                          </a:r>
                        </a:p>
                        <a:p>
                          <a:pPr algn="just">
                            <a:lnSpc>
                              <a:spcPct val="150000"/>
                            </a:lnSpc>
                            <a:spcAft>
                              <a:spcPts val="800"/>
                            </a:spcAft>
                          </a:pPr>
                          <a:r>
                            <a:rPr lang="en-MY" sz="2000" kern="100" dirty="0">
                              <a:effectLst/>
                            </a:rPr>
                            <a:t>	</a:t>
                          </a:r>
                          <a14:m>
                            <m:oMath xmlns:m="http://schemas.openxmlformats.org/officeDocument/2006/math">
                              <m:r>
                                <a:rPr lang="en-MY" sz="2000" kern="100">
                                  <a:effectLst/>
                                  <a:latin typeface="Cambria Math" panose="02040503050406030204" pitchFamily="18" charset="0"/>
                                </a:rPr>
                                <m:t>𝑐𝑜𝑙𝑜𝑢𝑟</m:t>
                              </m:r>
                              <m:r>
                                <a:rPr lang="en-MY" sz="2000" kern="100">
                                  <a:effectLst/>
                                  <a:latin typeface="Cambria Math" panose="02040503050406030204" pitchFamily="18" charset="0"/>
                                </a:rPr>
                                <m:t>←</m:t>
                              </m:r>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𝑐𝑜𝑙𝑜𝑢𝑟</m:t>
                                  </m:r>
                                </m:e>
                                <m:sub>
                                  <m:r>
                                    <a:rPr lang="en-MY" sz="2000" kern="100">
                                      <a:effectLst/>
                                      <a:latin typeface="Cambria Math" panose="02040503050406030204" pitchFamily="18" charset="0"/>
                                    </a:rPr>
                                    <m:t>𝑏𝑎𝑐𝑘𝑔𝑟𝑜𝑢𝑛𝑑</m:t>
                                  </m:r>
                                </m:sub>
                              </m:sSub>
                            </m:oMath>
                          </a14:m>
                          <a:endParaRPr lang="en-MY" sz="2000" kern="100" dirty="0">
                            <a:effectLst/>
                          </a:endParaRPr>
                        </a:p>
                        <a:p>
                          <a:pPr algn="just">
                            <a:lnSpc>
                              <a:spcPct val="150000"/>
                            </a:lnSpc>
                            <a:spcAft>
                              <a:spcPts val="800"/>
                            </a:spcAft>
                          </a:pPr>
                          <a:r>
                            <a:rPr lang="en-MY" sz="2000" kern="100" dirty="0">
                              <a:effectLst/>
                            </a:rPr>
                            <a:t>	</a:t>
                          </a:r>
                          <a14:m>
                            <m:oMath xmlns:m="http://schemas.openxmlformats.org/officeDocument/2006/math">
                              <m:r>
                                <a:rPr lang="en-MY" sz="2000" kern="100">
                                  <a:effectLst/>
                                  <a:latin typeface="Cambria Math" panose="02040503050406030204" pitchFamily="18" charset="0"/>
                                </a:rPr>
                                <m:t>𝑓𝑟𝑎𝑔𝐷𝑒𝑝𝑡h</m:t>
                              </m:r>
                              <m:r>
                                <a:rPr lang="en-MY" sz="2000" kern="100">
                                  <a:effectLst/>
                                  <a:latin typeface="Cambria Math" panose="02040503050406030204" pitchFamily="18" charset="0"/>
                                </a:rPr>
                                <m:t>←1</m:t>
                              </m:r>
                            </m:oMath>
                          </a14:m>
                          <a:endParaRPr lang="en-MY" sz="2000" kern="100" dirty="0">
                            <a:effectLst/>
                          </a:endParaRPr>
                        </a:p>
                        <a:p>
                          <a:pPr algn="just">
                            <a:lnSpc>
                              <a:spcPct val="150000"/>
                            </a:lnSpc>
                            <a:spcAft>
                              <a:spcPts val="800"/>
                            </a:spcAft>
                          </a:pPr>
                          <a:r>
                            <a:rPr lang="en-MY" sz="2000" b="1" kern="100" dirty="0">
                              <a:effectLst/>
                            </a:rPr>
                            <a:t>endif</a:t>
                          </a:r>
                          <a:endParaRPr lang="en-MY" sz="2000" b="1"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77610" marR="7761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6217153"/>
                      </a:ext>
                    </a:extLst>
                  </a:tr>
                </a:tbl>
              </a:graphicData>
            </a:graphic>
          </p:graphicFrame>
        </mc:Choice>
        <mc:Fallback xmlns="">
          <p:graphicFrame>
            <p:nvGraphicFramePr>
              <p:cNvPr id="16" name="Table 15">
                <a:extLst>
                  <a:ext uri="{FF2B5EF4-FFF2-40B4-BE49-F238E27FC236}">
                    <a16:creationId xmlns:a16="http://schemas.microsoft.com/office/drawing/2014/main" id="{4DA275AB-60B6-A495-7913-D33209FF046E}"/>
                  </a:ext>
                </a:extLst>
              </p:cNvPr>
              <p:cNvGraphicFramePr>
                <a:graphicFrameLocks noGrp="1"/>
              </p:cNvGraphicFramePr>
              <p:nvPr>
                <p:extLst>
                  <p:ext uri="{D42A27DB-BD31-4B8C-83A1-F6EECF244321}">
                    <p14:modId xmlns:p14="http://schemas.microsoft.com/office/powerpoint/2010/main" val="391774673"/>
                  </p:ext>
                </p:extLst>
              </p:nvPr>
            </p:nvGraphicFramePr>
            <p:xfrm>
              <a:off x="6021849" y="2444620"/>
              <a:ext cx="5930665" cy="3878242"/>
            </p:xfrm>
            <a:graphic>
              <a:graphicData uri="http://schemas.openxmlformats.org/drawingml/2006/table">
                <a:tbl>
                  <a:tblPr firstRow="1" firstCol="1" bandRow="1">
                    <a:tableStyleId>{2D5ABB26-0587-4C30-8999-92F81FD0307C}</a:tableStyleId>
                  </a:tblPr>
                  <a:tblGrid>
                    <a:gridCol w="490809">
                      <a:extLst>
                        <a:ext uri="{9D8B030D-6E8A-4147-A177-3AD203B41FA5}">
                          <a16:colId xmlns:a16="http://schemas.microsoft.com/office/drawing/2014/main" val="4093819419"/>
                        </a:ext>
                      </a:extLst>
                    </a:gridCol>
                    <a:gridCol w="5439856">
                      <a:extLst>
                        <a:ext uri="{9D8B030D-6E8A-4147-A177-3AD203B41FA5}">
                          <a16:colId xmlns:a16="http://schemas.microsoft.com/office/drawing/2014/main" val="2627437447"/>
                        </a:ext>
                      </a:extLst>
                    </a:gridCol>
                  </a:tblGrid>
                  <a:tr h="513436">
                    <a:tc gridSpan="2">
                      <a:txBody>
                        <a:bodyPr/>
                        <a:lstStyle/>
                        <a:p>
                          <a:pPr algn="just">
                            <a:lnSpc>
                              <a:spcPct val="150000"/>
                            </a:lnSpc>
                            <a:spcAft>
                              <a:spcPts val="800"/>
                            </a:spcAft>
                          </a:pPr>
                          <a:r>
                            <a:rPr lang="en-MY" sz="2000" kern="100" dirty="0">
                              <a:effectLst/>
                            </a:rPr>
                            <a:t>Algorithm: Depth Peeling</a:t>
                          </a:r>
                          <a:endParaRPr lang="en-MY" sz="20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103479" marR="103479" marT="51740" marB="51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MY"/>
                        </a:p>
                      </a:txBody>
                      <a:tcPr/>
                    </a:tc>
                    <a:extLst>
                      <a:ext uri="{0D108BD9-81ED-4DB2-BD59-A6C34878D82A}">
                        <a16:rowId xmlns:a16="http://schemas.microsoft.com/office/drawing/2014/main" val="2243602847"/>
                      </a:ext>
                    </a:extLst>
                  </a:tr>
                  <a:tr h="3364806">
                    <a:tc>
                      <a:txBody>
                        <a:bodyPr/>
                        <a:lstStyle/>
                        <a:p>
                          <a:pPr algn="just">
                            <a:lnSpc>
                              <a:spcPct val="150000"/>
                            </a:lnSpc>
                            <a:spcAft>
                              <a:spcPts val="800"/>
                            </a:spcAft>
                          </a:pPr>
                          <a:r>
                            <a:rPr lang="en-MY" sz="2000" kern="100">
                              <a:effectLst/>
                            </a:rPr>
                            <a:t>1</a:t>
                          </a:r>
                        </a:p>
                        <a:p>
                          <a:pPr algn="just">
                            <a:lnSpc>
                              <a:spcPct val="150000"/>
                            </a:lnSpc>
                            <a:spcAft>
                              <a:spcPts val="800"/>
                            </a:spcAft>
                          </a:pPr>
                          <a:r>
                            <a:rPr lang="en-MY" sz="2000" kern="100">
                              <a:effectLst/>
                            </a:rPr>
                            <a:t>2</a:t>
                          </a:r>
                        </a:p>
                        <a:p>
                          <a:pPr algn="just">
                            <a:lnSpc>
                              <a:spcPct val="150000"/>
                            </a:lnSpc>
                            <a:spcAft>
                              <a:spcPts val="800"/>
                            </a:spcAft>
                          </a:pPr>
                          <a:r>
                            <a:rPr lang="en-MY" sz="2000" kern="100">
                              <a:effectLst/>
                            </a:rPr>
                            <a:t>3</a:t>
                          </a:r>
                        </a:p>
                        <a:p>
                          <a:pPr algn="just">
                            <a:lnSpc>
                              <a:spcPct val="150000"/>
                            </a:lnSpc>
                            <a:spcAft>
                              <a:spcPts val="800"/>
                            </a:spcAft>
                          </a:pPr>
                          <a:r>
                            <a:rPr lang="en-MY" sz="2000" kern="100">
                              <a:effectLst/>
                            </a:rPr>
                            <a:t>4</a:t>
                          </a:r>
                        </a:p>
                        <a:p>
                          <a:pPr algn="just">
                            <a:lnSpc>
                              <a:spcPct val="150000"/>
                            </a:lnSpc>
                            <a:spcAft>
                              <a:spcPts val="800"/>
                            </a:spcAft>
                          </a:pPr>
                          <a:r>
                            <a:rPr lang="en-MY" sz="2000" kern="100">
                              <a:effectLst/>
                            </a:rPr>
                            <a:t>5</a:t>
                          </a:r>
                        </a:p>
                        <a:p>
                          <a:pPr algn="just">
                            <a:lnSpc>
                              <a:spcPct val="150000"/>
                            </a:lnSpc>
                            <a:spcAft>
                              <a:spcPts val="800"/>
                            </a:spcAft>
                          </a:pPr>
                          <a:r>
                            <a:rPr lang="en-MY" sz="2000" kern="100">
                              <a:effectLst/>
                            </a:rPr>
                            <a:t>6</a:t>
                          </a:r>
                          <a:endParaRPr lang="en-MY" sz="2000" kern="100">
                            <a:effectLst/>
                            <a:latin typeface="Calibri" panose="020F0502020204030204" pitchFamily="34" charset="0"/>
                            <a:ea typeface="DengXian" panose="02010600030101010101" pitchFamily="2" charset="-122"/>
                            <a:cs typeface="Times New Roman" panose="02020603050405020304" pitchFamily="18" charset="0"/>
                          </a:endParaRPr>
                        </a:p>
                      </a:txBody>
                      <a:tcPr marL="77610" marR="7761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77610" marR="7761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183" t="-15552" r="-224" b="-1085"/>
                          </a:stretch>
                        </a:blipFill>
                      </a:tcPr>
                    </a:tc>
                    <a:extLst>
                      <a:ext uri="{0D108BD9-81ED-4DB2-BD59-A6C34878D82A}">
                        <a16:rowId xmlns:a16="http://schemas.microsoft.com/office/drawing/2014/main" val="2826217153"/>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6F87D4E-4430-5139-CB91-95C19A45CC56}"/>
                  </a:ext>
                </a:extLst>
              </p:cNvPr>
              <p:cNvSpPr/>
              <p:nvPr/>
            </p:nvSpPr>
            <p:spPr>
              <a:xfrm>
                <a:off x="359506" y="2444620"/>
                <a:ext cx="5246731" cy="38782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7800"/>
                <a:r>
                  <a:rPr lang="en-MY" sz="2500" dirty="0">
                    <a:solidFill>
                      <a:schemeClr val="tx1"/>
                    </a:solidFill>
                    <a:latin typeface="Trade Gothic Next Cond" panose="020B0506040303020004" pitchFamily="34" charset="0"/>
                  </a:rPr>
                  <a:t>Alpha Blending result, </a:t>
                </a:r>
                <a14:m>
                  <m:oMath xmlns:m="http://schemas.openxmlformats.org/officeDocument/2006/math">
                    <m:sSub>
                      <m:sSubPr>
                        <m:ctrlPr>
                          <a:rPr lang="en-MY" sz="2500" i="1" smtClean="0">
                            <a:solidFill>
                              <a:schemeClr val="tx1"/>
                            </a:solidFill>
                            <a:effectLst/>
                            <a:latin typeface="Cambria Math" panose="02040503050406030204" pitchFamily="18" charset="0"/>
                          </a:rPr>
                        </m:ctrlPr>
                      </m:sSubPr>
                      <m:e>
                        <m:acc>
                          <m:accPr>
                            <m:chr m:val="̅"/>
                            <m:ctrlPr>
                              <a:rPr lang="en-MY" sz="2500" i="1">
                                <a:solidFill>
                                  <a:schemeClr val="tx1"/>
                                </a:solidFill>
                                <a:effectLst/>
                                <a:latin typeface="Cambria Math" panose="02040503050406030204" pitchFamily="18" charset="0"/>
                              </a:rPr>
                            </m:ctrlPr>
                          </m:accPr>
                          <m:e>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𝐶</m:t>
                            </m:r>
                          </m:e>
                        </m:acc>
                      </m:e>
                      <m:sub>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𝑟𝑒𝑠𝑢𝑙𝑡</m:t>
                        </m:r>
                      </m:sub>
                    </m:sSub>
                  </m:oMath>
                </a14:m>
                <a:endParaRPr lang="en-MY" sz="25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endParaRPr>
              </a:p>
              <a:p>
                <a:pPr marL="177800"/>
                <a14:m>
                  <m:oMathPara xmlns:m="http://schemas.openxmlformats.org/officeDocument/2006/math">
                    <m:oMathParaPr>
                      <m:jc m:val="left"/>
                    </m:oMathParaPr>
                    <m:oMath xmlns:m="http://schemas.openxmlformats.org/officeDocument/2006/math">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2500" i="1">
                              <a:solidFill>
                                <a:schemeClr val="tx1"/>
                              </a:solidFill>
                              <a:effectLst/>
                              <a:latin typeface="Cambria Math" panose="02040503050406030204" pitchFamily="18" charset="0"/>
                            </a:rPr>
                          </m:ctrlPr>
                        </m:sSubPr>
                        <m:e>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𝛼</m:t>
                          </m:r>
                        </m:e>
                        <m:sub>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𝑠𝑜𝑢𝑟𝑐𝑒</m:t>
                          </m:r>
                        </m:sub>
                      </m:sSub>
                      <m:sSub>
                        <m:sSubPr>
                          <m:ctrlPr>
                            <a:rPr lang="en-MY" sz="2500" i="1">
                              <a:solidFill>
                                <a:schemeClr val="tx1"/>
                              </a:solidFill>
                              <a:effectLst/>
                              <a:latin typeface="Cambria Math" panose="02040503050406030204" pitchFamily="18" charset="0"/>
                            </a:rPr>
                          </m:ctrlPr>
                        </m:sSubPr>
                        <m:e>
                          <m:acc>
                            <m:accPr>
                              <m:chr m:val="̅"/>
                              <m:ctrlPr>
                                <a:rPr lang="en-MY" sz="2500" i="1">
                                  <a:solidFill>
                                    <a:schemeClr val="tx1"/>
                                  </a:solidFill>
                                  <a:effectLst/>
                                  <a:latin typeface="Cambria Math" panose="02040503050406030204" pitchFamily="18" charset="0"/>
                                </a:rPr>
                              </m:ctrlPr>
                            </m:accPr>
                            <m:e>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𝐶</m:t>
                              </m:r>
                            </m:e>
                          </m:acc>
                        </m:e>
                        <m:sub>
                          <m:r>
                            <a:rPr lang="en-MY" sz="2500"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𝑠𝑜𝑢𝑟𝑐𝑒</m:t>
                          </m:r>
                        </m:sub>
                      </m:sSub>
                      <m:r>
                        <a:rPr lang="en-MY" sz="2500" i="1">
                          <a:solidFill>
                            <a:schemeClr val="tx1"/>
                          </a:solidFill>
                          <a:latin typeface="Cambria Math" panose="02040503050406030204" pitchFamily="18" charset="0"/>
                        </a:rPr>
                        <m:t>+</m:t>
                      </m:r>
                      <m:d>
                        <m:dPr>
                          <m:ctrlPr>
                            <a:rPr lang="en-MY" sz="2500" i="1">
                              <a:solidFill>
                                <a:schemeClr val="tx1"/>
                              </a:solidFill>
                              <a:latin typeface="Cambria Math" panose="02040503050406030204" pitchFamily="18" charset="0"/>
                            </a:rPr>
                          </m:ctrlPr>
                        </m:dPr>
                        <m:e>
                          <m:sSub>
                            <m:sSubPr>
                              <m:ctrlPr>
                                <a:rPr lang="en-MY" sz="2500" i="1">
                                  <a:solidFill>
                                    <a:schemeClr val="tx1"/>
                                  </a:solidFill>
                                  <a:latin typeface="Cambria Math" panose="02040503050406030204" pitchFamily="18" charset="0"/>
                                </a:rPr>
                              </m:ctrlPr>
                            </m:sSubPr>
                            <m:e>
                              <m:r>
                                <a:rPr lang="en-MY" sz="2500" i="1">
                                  <a:solidFill>
                                    <a:schemeClr val="tx1"/>
                                  </a:solidFill>
                                  <a:latin typeface="Cambria Math" panose="02040503050406030204" pitchFamily="18" charset="0"/>
                                </a:rPr>
                                <m:t>1−</m:t>
                              </m:r>
                              <m:r>
                                <a:rPr lang="en-MY" sz="2500" i="1">
                                  <a:solidFill>
                                    <a:schemeClr val="tx1"/>
                                  </a:solidFill>
                                  <a:latin typeface="Cambria Math" panose="02040503050406030204" pitchFamily="18" charset="0"/>
                                </a:rPr>
                                <m:t>𝛼</m:t>
                              </m:r>
                            </m:e>
                            <m:sub>
                              <m:r>
                                <a:rPr lang="en-MY" sz="2500" i="1">
                                  <a:solidFill>
                                    <a:schemeClr val="tx1"/>
                                  </a:solidFill>
                                  <a:latin typeface="Cambria Math" panose="02040503050406030204" pitchFamily="18" charset="0"/>
                                </a:rPr>
                                <m:t>𝑠𝑜𝑢𝑟𝑐𝑒</m:t>
                              </m:r>
                            </m:sub>
                          </m:sSub>
                        </m:e>
                      </m:d>
                      <m:sSub>
                        <m:sSubPr>
                          <m:ctrlPr>
                            <a:rPr lang="en-MY" sz="2500" i="1">
                              <a:solidFill>
                                <a:schemeClr val="tx1"/>
                              </a:solidFill>
                              <a:latin typeface="Cambria Math" panose="02040503050406030204" pitchFamily="18" charset="0"/>
                            </a:rPr>
                          </m:ctrlPr>
                        </m:sSubPr>
                        <m:e>
                          <m:acc>
                            <m:accPr>
                              <m:chr m:val="̅"/>
                              <m:ctrlPr>
                                <a:rPr lang="en-MY" sz="2500" i="1">
                                  <a:solidFill>
                                    <a:schemeClr val="tx1"/>
                                  </a:solidFill>
                                  <a:latin typeface="Cambria Math" panose="02040503050406030204" pitchFamily="18" charset="0"/>
                                </a:rPr>
                              </m:ctrlPr>
                            </m:accPr>
                            <m:e>
                              <m:r>
                                <a:rPr lang="en-MY" sz="2500" i="1">
                                  <a:solidFill>
                                    <a:schemeClr val="tx1"/>
                                  </a:solidFill>
                                  <a:latin typeface="Cambria Math" panose="02040503050406030204" pitchFamily="18" charset="0"/>
                                </a:rPr>
                                <m:t>𝐶</m:t>
                              </m:r>
                            </m:e>
                          </m:acc>
                        </m:e>
                        <m:sub>
                          <m:r>
                            <a:rPr lang="en-MY" sz="2500" i="1">
                              <a:solidFill>
                                <a:schemeClr val="tx1"/>
                              </a:solidFill>
                              <a:latin typeface="Cambria Math" panose="02040503050406030204" pitchFamily="18" charset="0"/>
                            </a:rPr>
                            <m:t>𝑑𝑒𝑠𝑡𝑖𝑛𝑎𝑡𝑖𝑜𝑛</m:t>
                          </m:r>
                        </m:sub>
                      </m:sSub>
                    </m:oMath>
                  </m:oMathPara>
                </a14:m>
                <a:endParaRPr lang="en-MY" sz="2500" dirty="0">
                  <a:solidFill>
                    <a:schemeClr val="tx1"/>
                  </a:solidFill>
                  <a:latin typeface="Trade Gothic Next Cond" panose="020B0506040303020004" pitchFamily="34" charset="0"/>
                </a:endParaRPr>
              </a:p>
              <a:p>
                <a:pPr marL="177800"/>
                <a:endParaRPr lang="en-MY" sz="2500" dirty="0">
                  <a:solidFill>
                    <a:schemeClr val="tx1"/>
                  </a:solidFill>
                  <a:latin typeface="Trade Gothic Next Cond" panose="020B0506040303020004" pitchFamily="34" charset="0"/>
                </a:endParaRPr>
              </a:p>
              <a:p>
                <a:pPr marL="177800">
                  <a:spcAft>
                    <a:spcPts val="800"/>
                  </a:spcAft>
                </a:pPr>
                <a:r>
                  <a:rPr lang="en-MY" sz="2000" kern="100" dirty="0">
                    <a:solidFill>
                      <a:schemeClr val="tx1"/>
                    </a:solidFill>
                    <a:effectLst/>
                    <a:latin typeface="Tahoma" panose="020B0604030504040204" pitchFamily="34" charset="0"/>
                    <a:ea typeface="DengXian" panose="02010600030101010101" pitchFamily="2" charset="-122"/>
                    <a:cs typeface="Times New Roman" panose="02020603050405020304" pitchFamily="18" charset="0"/>
                  </a:rPr>
                  <a:t>where:</a:t>
                </a:r>
                <a:endPar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177800">
                  <a:spcAft>
                    <a:spcPts val="800"/>
                  </a:spcAft>
                </a:pPr>
                <a14:m>
                  <m:oMath xmlns:m="http://schemas.openxmlformats.org/officeDocument/2006/math">
                    <m:sSub>
                      <m:sSubPr>
                        <m:ctrlP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2000" i="1" kern="100">
                                <a:solidFill>
                                  <a:schemeClr val="tx1"/>
                                </a:solidFill>
                                <a:effectLst/>
                                <a:latin typeface="Cambria Math" panose="02040503050406030204" pitchFamily="18" charset="0"/>
                                <a:ea typeface="DengXian" panose="02010600030101010101" pitchFamily="2" charset="-122"/>
                                <a:cs typeface="Tahoma" panose="020B0604030504040204" pitchFamily="34" charset="0"/>
                              </a:rPr>
                            </m:ctrlPr>
                          </m:accPr>
                          <m:e>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𝐶</m:t>
                            </m:r>
                          </m:e>
                        </m:acc>
                      </m:e>
                      <m:sub>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𝑠𝑜𝑢𝑟𝑐𝑒</m:t>
                        </m:r>
                      </m:sub>
                    </m:sSub>
                  </m:oMath>
                </a14:m>
                <a:r>
                  <a:rPr lang="en-MY" sz="2000" b="1" kern="100" dirty="0">
                    <a:solidFill>
                      <a:schemeClr val="tx1"/>
                    </a:solidFill>
                    <a:effectLst/>
                    <a:latin typeface="Tahoma" panose="020B0604030504040204" pitchFamily="34" charset="0"/>
                    <a:ea typeface="DengXian" panose="02010600030101010101" pitchFamily="2" charset="-122"/>
                    <a:cs typeface="Times New Roman" panose="02020603050405020304" pitchFamily="18" charset="0"/>
                  </a:rPr>
                  <a:t> </a:t>
                </a:r>
                <a:r>
                  <a:rPr lang="en-MY" sz="2000" kern="100" dirty="0">
                    <a:solidFill>
                      <a:schemeClr val="tx1"/>
                    </a:solidFill>
                    <a:effectLst/>
                    <a:latin typeface="Tahoma" panose="020B0604030504040204" pitchFamily="34" charset="0"/>
                    <a:ea typeface="DengXian" panose="02010600030101010101" pitchFamily="2" charset="-122"/>
                    <a:cs typeface="Times New Roman" panose="02020603050405020304" pitchFamily="18" charset="0"/>
                  </a:rPr>
                  <a:t>is </a:t>
                </a:r>
                <a:r>
                  <a:rPr lang="en-MY" sz="2000" kern="100" dirty="0">
                    <a:solidFill>
                      <a:schemeClr val="tx1"/>
                    </a:solidFill>
                    <a:latin typeface="Tahoma" panose="020B0604030504040204" pitchFamily="34" charset="0"/>
                    <a:ea typeface="DengXian" panose="02010600030101010101" pitchFamily="2" charset="-122"/>
                    <a:cs typeface="Times New Roman" panose="02020603050405020304" pitchFamily="18" charset="0"/>
                  </a:rPr>
                  <a:t>final colour of fragment shader.</a:t>
                </a:r>
                <a:endPar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177800">
                  <a:spcAft>
                    <a:spcPts val="800"/>
                  </a:spcAft>
                </a:pPr>
                <a14:m>
                  <m:oMath xmlns:m="http://schemas.openxmlformats.org/officeDocument/2006/math">
                    <m:sSub>
                      <m:sSubPr>
                        <m:ctrlP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2000" i="1" kern="100">
                                <a:solidFill>
                                  <a:schemeClr val="tx1"/>
                                </a:solidFill>
                                <a:effectLst/>
                                <a:latin typeface="Cambria Math" panose="02040503050406030204" pitchFamily="18" charset="0"/>
                                <a:ea typeface="DengXian" panose="02010600030101010101" pitchFamily="2" charset="-122"/>
                                <a:cs typeface="Tahoma" panose="020B0604030504040204" pitchFamily="34" charset="0"/>
                              </a:rPr>
                            </m:ctrlPr>
                          </m:accPr>
                          <m:e>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𝐶</m:t>
                            </m:r>
                          </m:e>
                        </m:acc>
                      </m:e>
                      <m:sub>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𝑑𝑒𝑠𝑡𝑖𝑛𝑎𝑡𝑖𝑜𝑛</m:t>
                        </m:r>
                      </m:sub>
                    </m:sSub>
                  </m:oMath>
                </a14:m>
                <a:r>
                  <a:rPr lang="en-MY" sz="2000" kern="100" dirty="0">
                    <a:solidFill>
                      <a:schemeClr val="tx1"/>
                    </a:solidFill>
                    <a:effectLst/>
                    <a:latin typeface="Tahoma" panose="020B0604030504040204" pitchFamily="34" charset="0"/>
                    <a:ea typeface="DengXian" panose="02010600030101010101" pitchFamily="2" charset="-122"/>
                    <a:cs typeface="Times New Roman" panose="02020603050405020304" pitchFamily="18" charset="0"/>
                  </a:rPr>
                  <a:t> is the colour vector already stored in frame buffer.</a:t>
                </a:r>
                <a:endPar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177800">
                  <a:spcAft>
                    <a:spcPts val="800"/>
                  </a:spcAft>
                </a:pPr>
                <a14:m>
                  <m:oMath xmlns:m="http://schemas.openxmlformats.org/officeDocument/2006/math">
                    <m:sSub>
                      <m:sSubPr>
                        <m:ctrlP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𝛼</m:t>
                        </m:r>
                      </m:e>
                      <m:sub>
                        <m:r>
                          <a:rPr lang="en-MY" sz="20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𝑠𝑜𝑢𝑟𝑐𝑒</m:t>
                        </m:r>
                      </m:sub>
                    </m:sSub>
                  </m:oMath>
                </a14:m>
                <a:r>
                  <a:rPr lang="en-MY" sz="2000" kern="100" dirty="0">
                    <a:solidFill>
                      <a:schemeClr val="tx1"/>
                    </a:solidFill>
                    <a:effectLst/>
                    <a:latin typeface="Tahoma" panose="020B0604030504040204" pitchFamily="34" charset="0"/>
                    <a:ea typeface="DengXian" panose="02010600030101010101" pitchFamily="2" charset="-122"/>
                    <a:cs typeface="Times New Roman" panose="02020603050405020304" pitchFamily="18" charset="0"/>
                  </a:rPr>
                  <a:t> is the alpha value of source colour vector.</a:t>
                </a:r>
                <a:endPar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66F87D4E-4430-5139-CB91-95C19A45CC56}"/>
                  </a:ext>
                </a:extLst>
              </p:cNvPr>
              <p:cNvSpPr>
                <a:spLocks noRot="1" noChangeAspect="1" noMove="1" noResize="1" noEditPoints="1" noAdjustHandles="1" noChangeArrowheads="1" noChangeShapeType="1" noTextEdit="1"/>
              </p:cNvSpPr>
              <p:nvPr/>
            </p:nvSpPr>
            <p:spPr>
              <a:xfrm>
                <a:off x="359506" y="2444620"/>
                <a:ext cx="5246731" cy="3878242"/>
              </a:xfrm>
              <a:prstGeom prst="rect">
                <a:avLst/>
              </a:prstGeom>
              <a:blipFill>
                <a:blip r:embed="rId3"/>
                <a:stretch>
                  <a:fillRect/>
                </a:stretch>
              </a:blipFill>
              <a:ln w="28575">
                <a:solidFill>
                  <a:schemeClr val="tx1"/>
                </a:solidFill>
              </a:ln>
              <a:effectLst>
                <a:outerShdw blurRad="101600" dist="101600" dir="2700000" algn="tl" rotWithShape="0">
                  <a:prstClr val="black">
                    <a:alpha val="40000"/>
                  </a:prstClr>
                </a:outerShdw>
              </a:effectLst>
            </p:spPr>
            <p:txBody>
              <a:bodyPr/>
              <a:lstStyle/>
              <a:p>
                <a:r>
                  <a:rPr lang="en-MY">
                    <a:noFill/>
                  </a:rPr>
                  <a:t> </a:t>
                </a:r>
              </a:p>
            </p:txBody>
          </p:sp>
        </mc:Fallback>
      </mc:AlternateContent>
    </p:spTree>
    <p:extLst>
      <p:ext uri="{BB962C8B-B14F-4D97-AF65-F5344CB8AC3E}">
        <p14:creationId xmlns:p14="http://schemas.microsoft.com/office/powerpoint/2010/main" val="1978893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522141B-D4B1-51C4-85CC-4645F62DA18A}"/>
              </a:ext>
            </a:extLst>
          </p:cNvPr>
          <p:cNvSpPr/>
          <p:nvPr/>
        </p:nvSpPr>
        <p:spPr>
          <a:xfrm>
            <a:off x="-415612" y="-329252"/>
            <a:ext cx="13023224" cy="7509076"/>
          </a:xfrm>
          <a:prstGeom prst="roundRect">
            <a:avLst/>
          </a:prstGeom>
          <a:gradFill flip="none" rotWithShape="1">
            <a:gsLst>
              <a:gs pos="1000">
                <a:srgbClr val="FC04CD"/>
              </a:gs>
              <a:gs pos="39000">
                <a:srgbClr val="D631F7"/>
              </a:gs>
              <a:gs pos="100000">
                <a:srgbClr val="A015A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 name="Rectangle 16">
            <a:extLst>
              <a:ext uri="{FF2B5EF4-FFF2-40B4-BE49-F238E27FC236}">
                <a16:creationId xmlns:a16="http://schemas.microsoft.com/office/drawing/2014/main" id="{A36758DE-6880-B4B9-F3A1-44DDD1020B2C}"/>
              </a:ext>
            </a:extLst>
          </p:cNvPr>
          <p:cNvSpPr/>
          <p:nvPr/>
        </p:nvSpPr>
        <p:spPr>
          <a:xfrm>
            <a:off x="10576560" y="647682"/>
            <a:ext cx="1615440" cy="1307448"/>
          </a:xfrm>
          <a:prstGeom prst="rect">
            <a:avLst/>
          </a:prstGeom>
          <a:solidFill>
            <a:srgbClr val="B818BC"/>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Rectangle 6">
            <a:extLst>
              <a:ext uri="{FF2B5EF4-FFF2-40B4-BE49-F238E27FC236}">
                <a16:creationId xmlns:a16="http://schemas.microsoft.com/office/drawing/2014/main" id="{B4A5DBEB-42B0-08AF-372E-912C47E93858}"/>
              </a:ext>
            </a:extLst>
          </p:cNvPr>
          <p:cNvSpPr/>
          <p:nvPr/>
        </p:nvSpPr>
        <p:spPr>
          <a:xfrm>
            <a:off x="2489718" y="2180907"/>
            <a:ext cx="7212563" cy="4455849"/>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35FC4D24-B447-75FD-593B-95A17572F77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SYSTEM DESIGN AND IMPLEMENTATION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7366CF36-C59B-598E-BD0B-B259E3F4DE8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USE CASE DIAGRAM</a:t>
            </a:r>
            <a:endParaRPr lang="en-MY" sz="2800" dirty="0">
              <a:effectLst>
                <a:outerShdw blurRad="101600" dist="101600" dir="2220000" algn="l" rotWithShape="0">
                  <a:prstClr val="black">
                    <a:alpha val="50000"/>
                  </a:prstClr>
                </a:outerShdw>
              </a:effectLst>
            </a:endParaRPr>
          </a:p>
        </p:txBody>
      </p:sp>
      <p:pic>
        <p:nvPicPr>
          <p:cNvPr id="2" name="Picture 1" descr="A diagram of a company&#10;&#10;Description automatically generated">
            <a:extLst>
              <a:ext uri="{FF2B5EF4-FFF2-40B4-BE49-F238E27FC236}">
                <a16:creationId xmlns:a16="http://schemas.microsoft.com/office/drawing/2014/main" id="{20AFDE0C-4150-DBC2-3B60-A196DA0FA1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8142" y="2760550"/>
            <a:ext cx="6995716" cy="3304349"/>
          </a:xfrm>
          <a:prstGeom prst="rect">
            <a:avLst/>
          </a:prstGeom>
          <a:noFill/>
          <a:ln>
            <a:noFill/>
          </a:ln>
        </p:spPr>
      </p:pic>
    </p:spTree>
    <p:extLst>
      <p:ext uri="{BB962C8B-B14F-4D97-AF65-F5344CB8AC3E}">
        <p14:creationId xmlns:p14="http://schemas.microsoft.com/office/powerpoint/2010/main" val="1010682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439524E-2F0C-29DC-E4A4-280301E65B8B}"/>
              </a:ext>
            </a:extLst>
          </p:cNvPr>
          <p:cNvSpPr/>
          <p:nvPr/>
        </p:nvSpPr>
        <p:spPr>
          <a:xfrm>
            <a:off x="-415612" y="-329252"/>
            <a:ext cx="13023224" cy="7509076"/>
          </a:xfrm>
          <a:prstGeom prst="roundRect">
            <a:avLst/>
          </a:prstGeom>
          <a:gradFill flip="none" rotWithShape="1">
            <a:gsLst>
              <a:gs pos="1000">
                <a:srgbClr val="FC04CD"/>
              </a:gs>
              <a:gs pos="39000">
                <a:srgbClr val="D631F7"/>
              </a:gs>
              <a:gs pos="100000">
                <a:srgbClr val="A015A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6153D628-1424-FCC2-D02F-3B0CD6FB7A80}"/>
              </a:ext>
            </a:extLst>
          </p:cNvPr>
          <p:cNvSpPr/>
          <p:nvPr/>
        </p:nvSpPr>
        <p:spPr>
          <a:xfrm>
            <a:off x="10576560" y="647682"/>
            <a:ext cx="1615440" cy="1307448"/>
          </a:xfrm>
          <a:prstGeom prst="rect">
            <a:avLst/>
          </a:prstGeom>
          <a:solidFill>
            <a:srgbClr val="B818BC"/>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Rectangle 6">
            <a:extLst>
              <a:ext uri="{FF2B5EF4-FFF2-40B4-BE49-F238E27FC236}">
                <a16:creationId xmlns:a16="http://schemas.microsoft.com/office/drawing/2014/main" id="{B4A5DBEB-42B0-08AF-372E-912C47E93858}"/>
              </a:ext>
            </a:extLst>
          </p:cNvPr>
          <p:cNvSpPr/>
          <p:nvPr/>
        </p:nvSpPr>
        <p:spPr>
          <a:xfrm>
            <a:off x="2489718" y="2180907"/>
            <a:ext cx="7212563" cy="4455849"/>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35FC4D24-B447-75FD-593B-95A17572F77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SYSTEM DESIGN AND IMPLEMENTATION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7366CF36-C59B-598E-BD0B-B259E3F4DE8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SEQUENCE DIAGRAM</a:t>
            </a:r>
            <a:endParaRPr lang="en-MY" sz="2800" dirty="0">
              <a:effectLst>
                <a:outerShdw blurRad="101600" dist="101600" dir="2220000" algn="l" rotWithShape="0">
                  <a:prstClr val="black">
                    <a:alpha val="50000"/>
                  </a:prstClr>
                </a:outerShdw>
              </a:effectLst>
            </a:endParaRPr>
          </a:p>
        </p:txBody>
      </p:sp>
      <p:pic>
        <p:nvPicPr>
          <p:cNvPr id="2" name="Picture 1" descr="A screenshot of a computer&#10;&#10;Description automatically generated">
            <a:extLst>
              <a:ext uri="{FF2B5EF4-FFF2-40B4-BE49-F238E27FC236}">
                <a16:creationId xmlns:a16="http://schemas.microsoft.com/office/drawing/2014/main" id="{2B431EF0-02DA-A447-D109-D4BBA2D537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536" y="2304662"/>
            <a:ext cx="4788928" cy="4206762"/>
          </a:xfrm>
          <a:prstGeom prst="rect">
            <a:avLst/>
          </a:prstGeom>
          <a:noFill/>
          <a:ln>
            <a:noFill/>
          </a:ln>
        </p:spPr>
      </p:pic>
    </p:spTree>
    <p:extLst>
      <p:ext uri="{BB962C8B-B14F-4D97-AF65-F5344CB8AC3E}">
        <p14:creationId xmlns:p14="http://schemas.microsoft.com/office/powerpoint/2010/main" val="1932122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FC04CD"/>
              </a:gs>
              <a:gs pos="39000">
                <a:srgbClr val="D631F7"/>
              </a:gs>
              <a:gs pos="100000">
                <a:srgbClr val="A015A3"/>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B818BC"/>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 name="Rectangle 6">
            <a:extLst>
              <a:ext uri="{FF2B5EF4-FFF2-40B4-BE49-F238E27FC236}">
                <a16:creationId xmlns:a16="http://schemas.microsoft.com/office/drawing/2014/main" id="{B4A5DBEB-42B0-08AF-372E-912C47E93858}"/>
              </a:ext>
            </a:extLst>
          </p:cNvPr>
          <p:cNvSpPr/>
          <p:nvPr/>
        </p:nvSpPr>
        <p:spPr>
          <a:xfrm>
            <a:off x="2489718" y="2180907"/>
            <a:ext cx="7212563" cy="4455849"/>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35FC4D24-B447-75FD-593B-95A17572F77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SYSTEM DESIGN AND IMPLEMENTATION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7366CF36-C59B-598E-BD0B-B259E3F4DE8A}"/>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SAMPLE OUTPUT OF GUI</a:t>
            </a:r>
            <a:endParaRPr lang="en-MY" sz="2800" dirty="0">
              <a:effectLst>
                <a:outerShdw blurRad="101600" dist="101600" dir="2220000" algn="l" rotWithShape="0">
                  <a:prstClr val="black">
                    <a:alpha val="50000"/>
                  </a:prstClr>
                </a:outerShdw>
              </a:effectLst>
            </a:endParaRPr>
          </a:p>
        </p:txBody>
      </p:sp>
      <p:pic>
        <p:nvPicPr>
          <p:cNvPr id="3" name="Picture 2" descr="A screenshot of a computer&#10;&#10;Description automatically generated">
            <a:extLst>
              <a:ext uri="{FF2B5EF4-FFF2-40B4-BE49-F238E27FC236}">
                <a16:creationId xmlns:a16="http://schemas.microsoft.com/office/drawing/2014/main" id="{EE8C1C1B-854B-1660-52F2-9238760E528F}"/>
              </a:ext>
            </a:extLst>
          </p:cNvPr>
          <p:cNvPicPr>
            <a:picLocks noChangeAspect="1"/>
          </p:cNvPicPr>
          <p:nvPr/>
        </p:nvPicPr>
        <p:blipFill>
          <a:blip r:embed="rId2"/>
          <a:stretch>
            <a:fillRect/>
          </a:stretch>
        </p:blipFill>
        <p:spPr>
          <a:xfrm>
            <a:off x="2628701" y="2605104"/>
            <a:ext cx="6934596" cy="3702390"/>
          </a:xfrm>
          <a:prstGeom prst="rect">
            <a:avLst/>
          </a:prstGeom>
        </p:spPr>
      </p:pic>
    </p:spTree>
    <p:extLst>
      <p:ext uri="{BB962C8B-B14F-4D97-AF65-F5344CB8AC3E}">
        <p14:creationId xmlns:p14="http://schemas.microsoft.com/office/powerpoint/2010/main" val="332274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6EFC04"/>
              </a:gs>
              <a:gs pos="39000">
                <a:srgbClr val="61E915"/>
              </a:gs>
              <a:gs pos="100000">
                <a:srgbClr val="239604"/>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928836"/>
            <a:ext cx="6166438" cy="745140"/>
          </a:xfrm>
          <a:prstGeom prst="rect">
            <a:avLst/>
          </a:prstGeom>
          <a:noFill/>
        </p:spPr>
        <p:txBody>
          <a:bodyPr wrap="square">
            <a:spAutoFit/>
          </a:bodyPr>
          <a:lstStyle/>
          <a:p>
            <a:pPr algn="ctr">
              <a:lnSpc>
                <a:spcPct val="150000"/>
              </a:lnSpc>
            </a:pPr>
            <a:r>
              <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EXPERIMENTAL SETUP</a:t>
            </a: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239604"/>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Rectangle 2">
            <a:extLst>
              <a:ext uri="{FF2B5EF4-FFF2-40B4-BE49-F238E27FC236}">
                <a16:creationId xmlns:a16="http://schemas.microsoft.com/office/drawing/2014/main" id="{A60CA6C0-1F7B-033A-E342-33BC77DE9529}"/>
              </a:ext>
            </a:extLst>
          </p:cNvPr>
          <p:cNvSpPr/>
          <p:nvPr/>
        </p:nvSpPr>
        <p:spPr>
          <a:xfrm>
            <a:off x="3472635" y="2177237"/>
            <a:ext cx="5246731" cy="436773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20700" indent="-342900">
              <a:buFont typeface="Arial" panose="020B0604020202020204" pitchFamily="34" charset="0"/>
              <a:buChar char="•"/>
            </a:pPr>
            <a:r>
              <a:rPr lang="en-MY"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rPr>
              <a:t>Virtual Environment: </a:t>
            </a:r>
            <a:r>
              <a:rPr lang="en-US"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rPr>
              <a:t>Microsoft Visual Studio 2019</a:t>
            </a:r>
          </a:p>
          <a:p>
            <a:pPr marL="520700" indent="-342900">
              <a:buFont typeface="Arial" panose="020B0604020202020204" pitchFamily="34" charset="0"/>
              <a:buChar char="•"/>
            </a:pPr>
            <a:r>
              <a:rPr lang="en-US" sz="25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Programming Language: C++</a:t>
            </a:r>
          </a:p>
          <a:p>
            <a:pPr marL="520700" indent="-342900">
              <a:buFont typeface="Arial" panose="020B0604020202020204" pitchFamily="34" charset="0"/>
              <a:buChar char="•"/>
            </a:pPr>
            <a:r>
              <a:rPr lang="en-US"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rPr>
              <a:t>Libraries: OpenGL, </a:t>
            </a:r>
            <a:r>
              <a:rPr lang="en-US" sz="2500" kern="100" dirty="0" err="1">
                <a:solidFill>
                  <a:schemeClr val="tx1"/>
                </a:solidFill>
                <a:latin typeface="Calibri" panose="020F0502020204030204" pitchFamily="34" charset="0"/>
                <a:ea typeface="DengXian" panose="02010600030101010101" pitchFamily="2" charset="-122"/>
                <a:cs typeface="Times New Roman" panose="02020603050405020304" pitchFamily="18" charset="0"/>
              </a:rPr>
              <a:t>ImGUI</a:t>
            </a:r>
            <a:r>
              <a:rPr lang="en-US"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rPr>
              <a:t>, GLM, SOIL2, </a:t>
            </a:r>
            <a:r>
              <a:rPr lang="en-US" sz="2500" kern="100" dirty="0" err="1">
                <a:solidFill>
                  <a:schemeClr val="tx1"/>
                </a:solidFill>
                <a:latin typeface="Calibri" panose="020F0502020204030204" pitchFamily="34" charset="0"/>
                <a:ea typeface="DengXian" panose="02010600030101010101" pitchFamily="2" charset="-122"/>
                <a:cs typeface="Times New Roman" panose="02020603050405020304" pitchFamily="18" charset="0"/>
              </a:rPr>
              <a:t>Assimp</a:t>
            </a:r>
            <a:endParaRPr lang="en-US"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marL="520700" indent="-342900">
              <a:buFont typeface="Arial" panose="020B0604020202020204" pitchFamily="34" charset="0"/>
              <a:buChar char="•"/>
            </a:pPr>
            <a:endParaRPr lang="en-MY" sz="25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177800"/>
            <a:r>
              <a:rPr lang="en-MY" sz="2500" kern="100" dirty="0">
                <a:solidFill>
                  <a:schemeClr val="tx1"/>
                </a:solidFill>
                <a:latin typeface="Calibri" panose="020F0502020204030204" pitchFamily="34" charset="0"/>
                <a:ea typeface="DengXian" panose="02010600030101010101" pitchFamily="2" charset="-122"/>
                <a:cs typeface="Times New Roman" panose="02020603050405020304" pitchFamily="18" charset="0"/>
              </a:rPr>
              <a:t>Hardware: </a:t>
            </a:r>
          </a:p>
          <a:p>
            <a:pPr marL="520700" indent="-342900">
              <a:buFont typeface="Arial" panose="020B0604020202020204" pitchFamily="34" charset="0"/>
              <a:buChar char="•"/>
            </a:pPr>
            <a:r>
              <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ASUS TUF Gaming F15 </a:t>
            </a:r>
          </a:p>
          <a:p>
            <a:pPr marL="520700" indent="-342900">
              <a:buFont typeface="Arial" panose="020B0604020202020204" pitchFamily="34" charset="0"/>
              <a:buChar char="•"/>
            </a:pPr>
            <a:r>
              <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Random-access Memory (RAM) : 16.0 GB (15.8 GB usable)</a:t>
            </a:r>
          </a:p>
          <a:p>
            <a:pPr marL="520700" indent="-342900">
              <a:buFont typeface="Arial" panose="020B0604020202020204" pitchFamily="34" charset="0"/>
              <a:buChar char="•"/>
            </a:pPr>
            <a:r>
              <a:rPr lang="en-MY" sz="20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Graphics : NVIDIA GeForce GTX 1650</a:t>
            </a:r>
          </a:p>
        </p:txBody>
      </p:sp>
    </p:spTree>
    <p:extLst>
      <p:ext uri="{BB962C8B-B14F-4D97-AF65-F5344CB8AC3E}">
        <p14:creationId xmlns:p14="http://schemas.microsoft.com/office/powerpoint/2010/main" val="3839980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72EAE5E-0DA9-2EE3-201E-DE52EA41A67C}"/>
              </a:ext>
            </a:extLst>
          </p:cNvPr>
          <p:cNvSpPr/>
          <p:nvPr/>
        </p:nvSpPr>
        <p:spPr>
          <a:xfrm>
            <a:off x="-415612" y="-329252"/>
            <a:ext cx="13023224" cy="7509076"/>
          </a:xfrm>
          <a:prstGeom prst="roundRect">
            <a:avLst/>
          </a:prstGeom>
          <a:gradFill flip="none" rotWithShape="1">
            <a:gsLst>
              <a:gs pos="1000">
                <a:srgbClr val="6EFC04"/>
              </a:gs>
              <a:gs pos="39000">
                <a:srgbClr val="61E915"/>
              </a:gs>
              <a:gs pos="100000">
                <a:srgbClr val="239604"/>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11F9FF70-730A-743D-2318-8B12BAB542C6}"/>
              </a:ext>
            </a:extLst>
          </p:cNvPr>
          <p:cNvSpPr/>
          <p:nvPr/>
        </p:nvSpPr>
        <p:spPr>
          <a:xfrm>
            <a:off x="10576560" y="647682"/>
            <a:ext cx="1615440" cy="1307448"/>
          </a:xfrm>
          <a:prstGeom prst="rect">
            <a:avLst/>
          </a:prstGeom>
          <a:solidFill>
            <a:srgbClr val="239604"/>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F5FC8A7-7D60-8EF4-E342-472733E1B580}"/>
                  </a:ext>
                </a:extLst>
              </p:cNvPr>
              <p:cNvGraphicFramePr>
                <a:graphicFrameLocks noGrp="1"/>
              </p:cNvGraphicFramePr>
              <p:nvPr>
                <p:extLst>
                  <p:ext uri="{D42A27DB-BD31-4B8C-83A1-F6EECF244321}">
                    <p14:modId xmlns:p14="http://schemas.microsoft.com/office/powerpoint/2010/main" val="1337028531"/>
                  </p:ext>
                </p:extLst>
              </p:nvPr>
            </p:nvGraphicFramePr>
            <p:xfrm>
              <a:off x="261351" y="2142978"/>
              <a:ext cx="4765838" cy="4475295"/>
            </p:xfrm>
            <a:graphic>
              <a:graphicData uri="http://schemas.openxmlformats.org/drawingml/2006/table">
                <a:tbl>
                  <a:tblPr firstRow="1" firstCol="1" bandRow="1">
                    <a:tableStyleId>{2D5ABB26-0587-4C30-8999-92F81FD0307C}</a:tableStyleId>
                  </a:tblPr>
                  <a:tblGrid>
                    <a:gridCol w="3456599">
                      <a:extLst>
                        <a:ext uri="{9D8B030D-6E8A-4147-A177-3AD203B41FA5}">
                          <a16:colId xmlns:a16="http://schemas.microsoft.com/office/drawing/2014/main" val="2937505573"/>
                        </a:ext>
                      </a:extLst>
                    </a:gridCol>
                    <a:gridCol w="1309239">
                      <a:extLst>
                        <a:ext uri="{9D8B030D-6E8A-4147-A177-3AD203B41FA5}">
                          <a16:colId xmlns:a16="http://schemas.microsoft.com/office/drawing/2014/main" val="1870400465"/>
                        </a:ext>
                      </a:extLst>
                    </a:gridCol>
                  </a:tblGrid>
                  <a:tr h="0">
                    <a:tc>
                      <a:txBody>
                        <a:bodyPr/>
                        <a:lstStyle/>
                        <a:p>
                          <a:pPr algn="l">
                            <a:lnSpc>
                              <a:spcPct val="150000"/>
                            </a:lnSpc>
                          </a:pPr>
                          <a:r>
                            <a:rPr lang="en-MY" sz="2000" b="1" kern="100" dirty="0">
                              <a:effectLst/>
                            </a:rPr>
                            <a:t>Parameters</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b="1" kern="100" dirty="0">
                              <a:effectLst/>
                            </a:rPr>
                            <a:t>Value</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59960"/>
                      </a:ext>
                    </a:extLst>
                  </a:tr>
                  <a:tr h="0">
                    <a:tc>
                      <a:txBody>
                        <a:bodyPr/>
                        <a:lstStyle/>
                        <a:p>
                          <a:pPr algn="l">
                            <a:lnSpc>
                              <a:spcPct val="150000"/>
                            </a:lnSpc>
                          </a:pPr>
                          <a:r>
                            <a:rPr lang="en-MY" sz="2000" kern="100">
                              <a:effectLst/>
                            </a:rPr>
                            <a:t>Light intensity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1.5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4395089"/>
                      </a:ext>
                    </a:extLst>
                  </a:tr>
                  <a:tr h="0">
                    <a:tc>
                      <a:txBody>
                        <a:bodyPr/>
                        <a:lstStyle/>
                        <a:p>
                          <a:pPr algn="l">
                            <a:lnSpc>
                              <a:spcPct val="150000"/>
                            </a:lnSpc>
                          </a:pPr>
                          <a:r>
                            <a:rPr lang="en-MY" sz="2000" kern="100">
                              <a:effectLst/>
                            </a:rPr>
                            <a:t>Opacity,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𝛼</m:t>
                                  </m:r>
                                </m:e>
                                <m:sub>
                                  <m:r>
                                    <a:rPr lang="en-MY" sz="2000" kern="100">
                                      <a:effectLst/>
                                      <a:latin typeface="Cambria Math" panose="02040503050406030204" pitchFamily="18" charset="0"/>
                                    </a:rPr>
                                    <m:t>𝑠</m:t>
                                  </m:r>
                                </m:sub>
                              </m:sSub>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601967"/>
                      </a:ext>
                    </a:extLst>
                  </a:tr>
                  <a:tr h="0">
                    <a:tc>
                      <a:txBody>
                        <a:bodyPr/>
                        <a:lstStyle/>
                        <a:p>
                          <a:pPr algn="l">
                            <a:lnSpc>
                              <a:spcPct val="150000"/>
                            </a:lnSpc>
                          </a:pPr>
                          <a:r>
                            <a:rPr lang="en-MY" sz="2000" kern="100">
                              <a:effectLst/>
                            </a:rPr>
                            <a:t>Total hair strands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dirty="0">
                              <a:effectLst/>
                            </a:rPr>
                            <a:t>25600</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4260651"/>
                      </a:ext>
                    </a:extLst>
                  </a:tr>
                  <a:tr h="0">
                    <a:tc>
                      <a:txBody>
                        <a:bodyPr/>
                        <a:lstStyle/>
                        <a:p>
                          <a:pPr algn="l">
                            <a:lnSpc>
                              <a:spcPct val="150000"/>
                            </a:lnSpc>
                          </a:pPr>
                          <a:r>
                            <a:rPr lang="en-MY" sz="2000" kern="100">
                              <a:effectLst/>
                            </a:rPr>
                            <a:t>Total guide hairs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400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915837"/>
                      </a:ext>
                    </a:extLst>
                  </a:tr>
                  <a:tr h="0">
                    <a:tc>
                      <a:txBody>
                        <a:bodyPr/>
                        <a:lstStyle/>
                        <a:p>
                          <a:pPr algn="l">
                            <a:lnSpc>
                              <a:spcPct val="150000"/>
                            </a:lnSpc>
                          </a:pPr>
                          <a:r>
                            <a:rPr lang="en-MY" sz="2000" kern="100">
                              <a:effectLst/>
                            </a:rPr>
                            <a:t>Strands per guide patch</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64</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7992093"/>
                      </a:ext>
                    </a:extLst>
                  </a:tr>
                  <a:tr h="0">
                    <a:tc>
                      <a:txBody>
                        <a:bodyPr/>
                        <a:lstStyle/>
                        <a:p>
                          <a:pPr algn="l">
                            <a:lnSpc>
                              <a:spcPct val="150000"/>
                            </a:lnSpc>
                          </a:pPr>
                          <a:r>
                            <a:rPr lang="en-MY" sz="2000" kern="100">
                              <a:effectLst/>
                            </a:rPr>
                            <a:t>Maximum hair length</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212439"/>
                      </a:ext>
                    </a:extLst>
                  </a:tr>
                  <a:tr h="0">
                    <a:tc>
                      <a:txBody>
                        <a:bodyPr/>
                        <a:lstStyle/>
                        <a:p>
                          <a:pPr algn="l">
                            <a:lnSpc>
                              <a:spcPct val="150000"/>
                            </a:lnSpc>
                          </a:pPr>
                          <a:r>
                            <a:rPr lang="en-MY" sz="2000" kern="100">
                              <a:effectLst/>
                            </a:rPr>
                            <a:t>Hair radius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0.001</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94461"/>
                      </a:ext>
                    </a:extLst>
                  </a:tr>
                  <a:tr h="0">
                    <a:tc>
                      <a:txBody>
                        <a:bodyPr/>
                        <a:lstStyle/>
                        <a:p>
                          <a:pPr algn="l">
                            <a:lnSpc>
                              <a:spcPct val="150000"/>
                            </a:lnSpc>
                          </a:pPr>
                          <a:r>
                            <a:rPr lang="en-MY" sz="2000" kern="100">
                              <a:effectLst/>
                            </a:rPr>
                            <a:t>Group spread</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0.3</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061499"/>
                      </a:ext>
                    </a:extLst>
                  </a:tr>
                  <a:tr h="0">
                    <a:tc>
                      <a:txBody>
                        <a:bodyPr/>
                        <a:lstStyle/>
                        <a:p>
                          <a:pPr algn="l">
                            <a:lnSpc>
                              <a:spcPct val="150000"/>
                            </a:lnSpc>
                          </a:pPr>
                          <a:r>
                            <a:rPr lang="en-MY" sz="2000" kern="100">
                              <a:effectLst/>
                            </a:rPr>
                            <a:t>Hair colour </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(97, 87, 77)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1566987"/>
                      </a:ext>
                    </a:extLst>
                  </a:tr>
                  <a:tr h="0">
                    <a:tc>
                      <a:txBody>
                        <a:bodyPr/>
                        <a:lstStyle/>
                        <a:p>
                          <a:pPr algn="l">
                            <a:lnSpc>
                              <a:spcPct val="150000"/>
                            </a:lnSpc>
                          </a:pPr>
                          <a:r>
                            <a:rPr lang="en-MY" sz="2000" kern="100">
                              <a:effectLst/>
                            </a:rPr>
                            <a:t>Noise amplitude</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dirty="0">
                              <a:effectLst/>
                            </a:rPr>
                            <a:t>0.2</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4908063"/>
                      </a:ext>
                    </a:extLst>
                  </a:tr>
                </a:tbl>
              </a:graphicData>
            </a:graphic>
          </p:graphicFrame>
        </mc:Choice>
        <mc:Fallback xmlns="">
          <p:graphicFrame>
            <p:nvGraphicFramePr>
              <p:cNvPr id="5" name="Table 4">
                <a:extLst>
                  <a:ext uri="{FF2B5EF4-FFF2-40B4-BE49-F238E27FC236}">
                    <a16:creationId xmlns:a16="http://schemas.microsoft.com/office/drawing/2014/main" id="{FF5FC8A7-7D60-8EF4-E342-472733E1B580}"/>
                  </a:ext>
                </a:extLst>
              </p:cNvPr>
              <p:cNvGraphicFramePr>
                <a:graphicFrameLocks noGrp="1"/>
              </p:cNvGraphicFramePr>
              <p:nvPr>
                <p:extLst>
                  <p:ext uri="{D42A27DB-BD31-4B8C-83A1-F6EECF244321}">
                    <p14:modId xmlns:p14="http://schemas.microsoft.com/office/powerpoint/2010/main" val="1337028531"/>
                  </p:ext>
                </p:extLst>
              </p:nvPr>
            </p:nvGraphicFramePr>
            <p:xfrm>
              <a:off x="261351" y="2142978"/>
              <a:ext cx="4765838" cy="4475295"/>
            </p:xfrm>
            <a:graphic>
              <a:graphicData uri="http://schemas.openxmlformats.org/drawingml/2006/table">
                <a:tbl>
                  <a:tblPr firstRow="1" firstCol="1" bandRow="1">
                    <a:tableStyleId>{2D5ABB26-0587-4C30-8999-92F81FD0307C}</a:tableStyleId>
                  </a:tblPr>
                  <a:tblGrid>
                    <a:gridCol w="3456599">
                      <a:extLst>
                        <a:ext uri="{9D8B030D-6E8A-4147-A177-3AD203B41FA5}">
                          <a16:colId xmlns:a16="http://schemas.microsoft.com/office/drawing/2014/main" val="2937505573"/>
                        </a:ext>
                      </a:extLst>
                    </a:gridCol>
                    <a:gridCol w="1309239">
                      <a:extLst>
                        <a:ext uri="{9D8B030D-6E8A-4147-A177-3AD203B41FA5}">
                          <a16:colId xmlns:a16="http://schemas.microsoft.com/office/drawing/2014/main" val="1870400465"/>
                        </a:ext>
                      </a:extLst>
                    </a:gridCol>
                  </a:tblGrid>
                  <a:tr h="406845">
                    <a:tc>
                      <a:txBody>
                        <a:bodyPr/>
                        <a:lstStyle/>
                        <a:p>
                          <a:pPr algn="l">
                            <a:lnSpc>
                              <a:spcPct val="150000"/>
                            </a:lnSpc>
                          </a:pPr>
                          <a:r>
                            <a:rPr lang="en-MY" sz="2000" b="1" kern="100" dirty="0">
                              <a:effectLst/>
                            </a:rPr>
                            <a:t>Parameters</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b="1" kern="100" dirty="0">
                              <a:effectLst/>
                            </a:rPr>
                            <a:t>Value</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59960"/>
                      </a:ext>
                    </a:extLst>
                  </a:tr>
                  <a:tr h="406845">
                    <a:tc>
                      <a:txBody>
                        <a:bodyPr/>
                        <a:lstStyle/>
                        <a:p>
                          <a:pPr algn="l">
                            <a:lnSpc>
                              <a:spcPct val="150000"/>
                            </a:lnSpc>
                          </a:pPr>
                          <a:r>
                            <a:rPr lang="en-MY" sz="2000" kern="100">
                              <a:effectLst/>
                            </a:rPr>
                            <a:t>Light intensity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1.5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4395089"/>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6" t="-204545" r="-38204" b="-848485"/>
                          </a:stretch>
                        </a:blipFill>
                      </a:tcPr>
                    </a:tc>
                    <a:tc>
                      <a:txBody>
                        <a:bodyPr/>
                        <a:lstStyle/>
                        <a:p>
                          <a:pPr algn="l">
                            <a:lnSpc>
                              <a:spcPct val="150000"/>
                            </a:lnSpc>
                          </a:pPr>
                          <a:r>
                            <a:rPr lang="en-MY" sz="2000" kern="100">
                              <a:effectLst/>
                            </a:rPr>
                            <a:t>0.7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601967"/>
                      </a:ext>
                    </a:extLst>
                  </a:tr>
                  <a:tr h="406845">
                    <a:tc>
                      <a:txBody>
                        <a:bodyPr/>
                        <a:lstStyle/>
                        <a:p>
                          <a:pPr algn="l">
                            <a:lnSpc>
                              <a:spcPct val="150000"/>
                            </a:lnSpc>
                          </a:pPr>
                          <a:r>
                            <a:rPr lang="en-MY" sz="2000" kern="100">
                              <a:effectLst/>
                            </a:rPr>
                            <a:t>Total hair strands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dirty="0">
                              <a:effectLst/>
                            </a:rPr>
                            <a:t>25600</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4260651"/>
                      </a:ext>
                    </a:extLst>
                  </a:tr>
                  <a:tr h="406845">
                    <a:tc>
                      <a:txBody>
                        <a:bodyPr/>
                        <a:lstStyle/>
                        <a:p>
                          <a:pPr algn="l">
                            <a:lnSpc>
                              <a:spcPct val="150000"/>
                            </a:lnSpc>
                          </a:pPr>
                          <a:r>
                            <a:rPr lang="en-MY" sz="2000" kern="100">
                              <a:effectLst/>
                            </a:rPr>
                            <a:t>Total guide hairs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400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915837"/>
                      </a:ext>
                    </a:extLst>
                  </a:tr>
                  <a:tr h="406845">
                    <a:tc>
                      <a:txBody>
                        <a:bodyPr/>
                        <a:lstStyle/>
                        <a:p>
                          <a:pPr algn="l">
                            <a:lnSpc>
                              <a:spcPct val="150000"/>
                            </a:lnSpc>
                          </a:pPr>
                          <a:r>
                            <a:rPr lang="en-MY" sz="2000" kern="100">
                              <a:effectLst/>
                            </a:rPr>
                            <a:t>Strands per guide patch</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64</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7992093"/>
                      </a:ext>
                    </a:extLst>
                  </a:tr>
                  <a:tr h="406845">
                    <a:tc>
                      <a:txBody>
                        <a:bodyPr/>
                        <a:lstStyle/>
                        <a:p>
                          <a:pPr algn="l">
                            <a:lnSpc>
                              <a:spcPct val="150000"/>
                            </a:lnSpc>
                          </a:pPr>
                          <a:r>
                            <a:rPr lang="en-MY" sz="2000" kern="100">
                              <a:effectLst/>
                            </a:rPr>
                            <a:t>Maximum hair length</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212439"/>
                      </a:ext>
                    </a:extLst>
                  </a:tr>
                  <a:tr h="406845">
                    <a:tc>
                      <a:txBody>
                        <a:bodyPr/>
                        <a:lstStyle/>
                        <a:p>
                          <a:pPr algn="l">
                            <a:lnSpc>
                              <a:spcPct val="150000"/>
                            </a:lnSpc>
                          </a:pPr>
                          <a:r>
                            <a:rPr lang="en-MY" sz="2000" kern="100">
                              <a:effectLst/>
                            </a:rPr>
                            <a:t>Hair radius</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0.001</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94461"/>
                      </a:ext>
                    </a:extLst>
                  </a:tr>
                  <a:tr h="406845">
                    <a:tc>
                      <a:txBody>
                        <a:bodyPr/>
                        <a:lstStyle/>
                        <a:p>
                          <a:pPr algn="l">
                            <a:lnSpc>
                              <a:spcPct val="150000"/>
                            </a:lnSpc>
                          </a:pPr>
                          <a:r>
                            <a:rPr lang="en-MY" sz="2000" kern="100">
                              <a:effectLst/>
                            </a:rPr>
                            <a:t>Group spread</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0.3</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061499"/>
                      </a:ext>
                    </a:extLst>
                  </a:tr>
                  <a:tr h="406845">
                    <a:tc>
                      <a:txBody>
                        <a:bodyPr/>
                        <a:lstStyle/>
                        <a:p>
                          <a:pPr algn="l">
                            <a:lnSpc>
                              <a:spcPct val="150000"/>
                            </a:lnSpc>
                          </a:pPr>
                          <a:r>
                            <a:rPr lang="en-MY" sz="2000" kern="100">
                              <a:effectLst/>
                            </a:rPr>
                            <a:t>Hair colour </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a:effectLst/>
                            </a:rPr>
                            <a:t>(97, 87, 77)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1566987"/>
                      </a:ext>
                    </a:extLst>
                  </a:tr>
                  <a:tr h="406845">
                    <a:tc>
                      <a:txBody>
                        <a:bodyPr/>
                        <a:lstStyle/>
                        <a:p>
                          <a:pPr algn="l">
                            <a:lnSpc>
                              <a:spcPct val="150000"/>
                            </a:lnSpc>
                          </a:pPr>
                          <a:r>
                            <a:rPr lang="en-MY" sz="2000" kern="100">
                              <a:effectLst/>
                            </a:rPr>
                            <a:t>Noise amplitude</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50000"/>
                            </a:lnSpc>
                          </a:pPr>
                          <a:r>
                            <a:rPr lang="en-MY" sz="2000" kern="100" dirty="0">
                              <a:effectLst/>
                            </a:rPr>
                            <a:t>0.2</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490806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811EF97-3A94-4004-5607-7D077168751F}"/>
                  </a:ext>
                </a:extLst>
              </p:cNvPr>
              <p:cNvGraphicFramePr>
                <a:graphicFrameLocks noGrp="1"/>
              </p:cNvGraphicFramePr>
              <p:nvPr>
                <p:extLst>
                  <p:ext uri="{D42A27DB-BD31-4B8C-83A1-F6EECF244321}">
                    <p14:modId xmlns:p14="http://schemas.microsoft.com/office/powerpoint/2010/main" val="3866217085"/>
                  </p:ext>
                </p:extLst>
              </p:nvPr>
            </p:nvGraphicFramePr>
            <p:xfrm>
              <a:off x="5234940" y="2142978"/>
              <a:ext cx="6647139" cy="4233684"/>
            </p:xfrm>
            <a:graphic>
              <a:graphicData uri="http://schemas.openxmlformats.org/drawingml/2006/table">
                <a:tbl>
                  <a:tblPr firstRow="1" firstCol="1" bandRow="1">
                    <a:tableStyleId>{2D5ABB26-0587-4C30-8999-92F81FD0307C}</a:tableStyleId>
                  </a:tblPr>
                  <a:tblGrid>
                    <a:gridCol w="4109286">
                      <a:extLst>
                        <a:ext uri="{9D8B030D-6E8A-4147-A177-3AD203B41FA5}">
                          <a16:colId xmlns:a16="http://schemas.microsoft.com/office/drawing/2014/main" val="1798126726"/>
                        </a:ext>
                      </a:extLst>
                    </a:gridCol>
                    <a:gridCol w="2537853">
                      <a:extLst>
                        <a:ext uri="{9D8B030D-6E8A-4147-A177-3AD203B41FA5}">
                          <a16:colId xmlns:a16="http://schemas.microsoft.com/office/drawing/2014/main" val="348163918"/>
                        </a:ext>
                      </a:extLst>
                    </a:gridCol>
                  </a:tblGrid>
                  <a:tr h="389350">
                    <a:tc>
                      <a:txBody>
                        <a:bodyPr/>
                        <a:lstStyle/>
                        <a:p>
                          <a:pPr algn="just">
                            <a:lnSpc>
                              <a:spcPct val="150000"/>
                            </a:lnSpc>
                          </a:pPr>
                          <a:r>
                            <a:rPr lang="en-MY" sz="2000" kern="100">
                              <a:effectLst/>
                            </a:rPr>
                            <a:t>Noise frequency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5511893"/>
                      </a:ext>
                    </a:extLst>
                  </a:tr>
                  <a:tr h="389350">
                    <a:tc>
                      <a:txBody>
                        <a:bodyPr/>
                        <a:lstStyle/>
                        <a:p>
                          <a:pPr algn="just">
                            <a:lnSpc>
                              <a:spcPct val="150000"/>
                            </a:lnSpc>
                          </a:pPr>
                          <a:r>
                            <a:rPr lang="en-MY" sz="2000" kern="100">
                              <a:effectLst/>
                            </a:rPr>
                            <a:t>Ambient intensity,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𝑘</m:t>
                                  </m:r>
                                </m:e>
                                <m:sub>
                                  <m:r>
                                    <a:rPr lang="en-MY" sz="2000" kern="100">
                                      <a:effectLst/>
                                      <a:latin typeface="Cambria Math" panose="02040503050406030204" pitchFamily="18" charset="0"/>
                                    </a:rPr>
                                    <m:t>𝑎</m:t>
                                  </m:r>
                                </m:sub>
                              </m:sSub>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3596124"/>
                      </a:ext>
                    </a:extLst>
                  </a:tr>
                  <a:tr h="389350">
                    <a:tc>
                      <a:txBody>
                        <a:bodyPr/>
                        <a:lstStyle/>
                        <a:p>
                          <a:pPr algn="just">
                            <a:lnSpc>
                              <a:spcPct val="150000"/>
                            </a:lnSpc>
                          </a:pPr>
                          <a:r>
                            <a:rPr lang="en-MY" sz="2000" kern="100">
                              <a:effectLst/>
                            </a:rPr>
                            <a:t>Specular intensity,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𝑘</m:t>
                                  </m:r>
                                </m:e>
                                <m:sub>
                                  <m:r>
                                    <a:rPr lang="en-MY" sz="2000" kern="100">
                                      <a:effectLst/>
                                      <a:latin typeface="Cambria Math" panose="02040503050406030204" pitchFamily="18" charset="0"/>
                                    </a:rPr>
                                    <m:t>𝑠</m:t>
                                  </m:r>
                                </m:sub>
                              </m:sSub>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0.2</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103447"/>
                      </a:ext>
                    </a:extLst>
                  </a:tr>
                  <a:tr h="389350">
                    <a:tc>
                      <a:txBody>
                        <a:bodyPr/>
                        <a:lstStyle/>
                        <a:p>
                          <a:pPr algn="just">
                            <a:lnSpc>
                              <a:spcPct val="150000"/>
                            </a:lnSpc>
                          </a:pPr>
                          <a:r>
                            <a:rPr lang="en-MY" sz="2000" kern="100">
                              <a:effectLst/>
                            </a:rPr>
                            <a:t>Phong specular exponent, </a:t>
                          </a:r>
                          <a14:m>
                            <m:oMath xmlns:m="http://schemas.openxmlformats.org/officeDocument/2006/math">
                              <m:r>
                                <a:rPr lang="en-MY" sz="2000" kern="100">
                                  <a:effectLst/>
                                  <a:latin typeface="Cambria Math" panose="02040503050406030204" pitchFamily="18" charset="0"/>
                                </a:rPr>
                                <m:t>𝑝</m:t>
                              </m:r>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0628245"/>
                      </a:ext>
                    </a:extLst>
                  </a:tr>
                  <a:tr h="389350">
                    <a:tc>
                      <a:txBody>
                        <a:bodyPr/>
                        <a:lstStyle/>
                        <a:p>
                          <a:pPr algn="just">
                            <a:lnSpc>
                              <a:spcPct val="150000"/>
                            </a:lnSpc>
                          </a:pPr>
                          <a:r>
                            <a:rPr lang="en-MY" sz="2000" kern="100">
                              <a:effectLst/>
                            </a:rPr>
                            <a:t>Diffuse intensity,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𝑘</m:t>
                                  </m:r>
                                </m:e>
                                <m:sub>
                                  <m:r>
                                    <a:rPr lang="en-MY" sz="2000" kern="100">
                                      <a:effectLst/>
                                      <a:latin typeface="Cambria Math" panose="02040503050406030204" pitchFamily="18" charset="0"/>
                                    </a:rPr>
                                    <m:t>𝑑</m:t>
                                  </m:r>
                                </m:sub>
                              </m:sSub>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900728"/>
                      </a:ext>
                    </a:extLst>
                  </a:tr>
                  <a:tr h="572079">
                    <a:tc>
                      <a:txBody>
                        <a:bodyPr/>
                        <a:lstStyle/>
                        <a:p>
                          <a:pPr algn="just">
                            <a:lnSpc>
                              <a:spcPct val="150000"/>
                            </a:lnSpc>
                          </a:pPr>
                          <a:r>
                            <a:rPr lang="en-MY" sz="2000" kern="100" dirty="0">
                              <a:effectLst/>
                            </a:rPr>
                            <a:t>Longitudinal shift of R component,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𝛼</m:t>
                                  </m:r>
                                </m:e>
                                <m:sub>
                                  <m:r>
                                    <a:rPr lang="en-MY" sz="2000" kern="100">
                                      <a:effectLst/>
                                      <a:latin typeface="Cambria Math" panose="02040503050406030204" pitchFamily="18" charset="0"/>
                                    </a:rPr>
                                    <m:t>𝑅</m:t>
                                  </m:r>
                                </m:sub>
                              </m:sSub>
                            </m:oMath>
                          </a14:m>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dirty="0">
                              <a:effectLst/>
                            </a:rPr>
                            <a:t>5</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1327042"/>
                      </a:ext>
                    </a:extLst>
                  </a:tr>
                  <a:tr h="389350">
                    <a:tc>
                      <a:txBody>
                        <a:bodyPr/>
                        <a:lstStyle/>
                        <a:p>
                          <a:pPr algn="just">
                            <a:lnSpc>
                              <a:spcPct val="150000"/>
                            </a:lnSpc>
                          </a:pPr>
                          <a:r>
                            <a:rPr lang="en-MY" sz="2000" kern="100">
                              <a:effectLst/>
                            </a:rPr>
                            <a:t>Longitudinal width, </a:t>
                          </a:r>
                          <a14:m>
                            <m:oMath xmlns:m="http://schemas.openxmlformats.org/officeDocument/2006/math">
                              <m:sSub>
                                <m:sSubPr>
                                  <m:ctrlPr>
                                    <a:rPr lang="en-MY" sz="2000" i="1" kern="100">
                                      <a:effectLst/>
                                      <a:latin typeface="Cambria Math" panose="02040503050406030204" pitchFamily="18" charset="0"/>
                                    </a:rPr>
                                  </m:ctrlPr>
                                </m:sSubPr>
                                <m:e>
                                  <m:r>
                                    <a:rPr lang="en-MY" sz="2000" kern="100">
                                      <a:effectLst/>
                                      <a:latin typeface="Cambria Math" panose="02040503050406030204" pitchFamily="18" charset="0"/>
                                    </a:rPr>
                                    <m:t>𝛽</m:t>
                                  </m:r>
                                </m:e>
                                <m:sub>
                                  <m:r>
                                    <a:rPr lang="en-MY" sz="2000" kern="100">
                                      <a:effectLst/>
                                      <a:latin typeface="Cambria Math" panose="02040503050406030204" pitchFamily="18" charset="0"/>
                                    </a:rPr>
                                    <m:t>𝑅</m:t>
                                  </m:r>
                                </m:sub>
                              </m:sSub>
                            </m:oMath>
                          </a14:m>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8</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1478575"/>
                      </a:ext>
                    </a:extLst>
                  </a:tr>
                  <a:tr h="389350">
                    <a:tc>
                      <a:txBody>
                        <a:bodyPr/>
                        <a:lstStyle/>
                        <a:p>
                          <a:pPr algn="just">
                            <a:lnSpc>
                              <a:spcPct val="150000"/>
                            </a:lnSpc>
                          </a:pPr>
                          <a:r>
                            <a:rPr lang="en-MY" sz="2000" kern="100">
                              <a:effectLst/>
                            </a:rPr>
                            <a:t>Light Colour</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(255,255,255)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90582"/>
                      </a:ext>
                    </a:extLst>
                  </a:tr>
                  <a:tr h="389350">
                    <a:tc>
                      <a:txBody>
                        <a:bodyPr/>
                        <a:lstStyle/>
                        <a:p>
                          <a:pPr algn="just">
                            <a:lnSpc>
                              <a:spcPct val="150000"/>
                            </a:lnSpc>
                          </a:pPr>
                          <a:r>
                            <a:rPr lang="en-MY" sz="2000" kern="100">
                              <a:effectLst/>
                            </a:rPr>
                            <a:t>Light Intensity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1.5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1399476"/>
                      </a:ext>
                    </a:extLst>
                  </a:tr>
                  <a:tr h="389350">
                    <a:tc>
                      <a:txBody>
                        <a:bodyPr/>
                        <a:lstStyle/>
                        <a:p>
                          <a:pPr algn="just">
                            <a:lnSpc>
                              <a:spcPct val="150000"/>
                            </a:lnSpc>
                          </a:pPr>
                          <a:r>
                            <a:rPr lang="en-MY" sz="2000" kern="100">
                              <a:effectLst/>
                            </a:rPr>
                            <a:t>Light Position</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dirty="0">
                              <a:effectLst/>
                            </a:rPr>
                            <a:t>(-1.831, 7.465, 9.726)</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19022"/>
                      </a:ext>
                    </a:extLst>
                  </a:tr>
                </a:tbl>
              </a:graphicData>
            </a:graphic>
          </p:graphicFrame>
        </mc:Choice>
        <mc:Fallback xmlns="">
          <p:graphicFrame>
            <p:nvGraphicFramePr>
              <p:cNvPr id="6" name="Table 5">
                <a:extLst>
                  <a:ext uri="{FF2B5EF4-FFF2-40B4-BE49-F238E27FC236}">
                    <a16:creationId xmlns:a16="http://schemas.microsoft.com/office/drawing/2014/main" id="{4811EF97-3A94-4004-5607-7D077168751F}"/>
                  </a:ext>
                </a:extLst>
              </p:cNvPr>
              <p:cNvGraphicFramePr>
                <a:graphicFrameLocks noGrp="1"/>
              </p:cNvGraphicFramePr>
              <p:nvPr>
                <p:extLst>
                  <p:ext uri="{D42A27DB-BD31-4B8C-83A1-F6EECF244321}">
                    <p14:modId xmlns:p14="http://schemas.microsoft.com/office/powerpoint/2010/main" val="3866217085"/>
                  </p:ext>
                </p:extLst>
              </p:nvPr>
            </p:nvGraphicFramePr>
            <p:xfrm>
              <a:off x="5234940" y="2142978"/>
              <a:ext cx="6647139" cy="4233684"/>
            </p:xfrm>
            <a:graphic>
              <a:graphicData uri="http://schemas.openxmlformats.org/drawingml/2006/table">
                <a:tbl>
                  <a:tblPr firstRow="1" firstCol="1" bandRow="1">
                    <a:tableStyleId>{2D5ABB26-0587-4C30-8999-92F81FD0307C}</a:tableStyleId>
                  </a:tblPr>
                  <a:tblGrid>
                    <a:gridCol w="4109286">
                      <a:extLst>
                        <a:ext uri="{9D8B030D-6E8A-4147-A177-3AD203B41FA5}">
                          <a16:colId xmlns:a16="http://schemas.microsoft.com/office/drawing/2014/main" val="1798126726"/>
                        </a:ext>
                      </a:extLst>
                    </a:gridCol>
                    <a:gridCol w="2537853">
                      <a:extLst>
                        <a:ext uri="{9D8B030D-6E8A-4147-A177-3AD203B41FA5}">
                          <a16:colId xmlns:a16="http://schemas.microsoft.com/office/drawing/2014/main" val="348163918"/>
                        </a:ext>
                      </a:extLst>
                    </a:gridCol>
                  </a:tblGrid>
                  <a:tr h="406845">
                    <a:tc>
                      <a:txBody>
                        <a:bodyPr/>
                        <a:lstStyle/>
                        <a:p>
                          <a:pPr algn="just">
                            <a:lnSpc>
                              <a:spcPct val="150000"/>
                            </a:lnSpc>
                          </a:pPr>
                          <a:r>
                            <a:rPr lang="en-MY" sz="2000" kern="100">
                              <a:effectLst/>
                            </a:rPr>
                            <a:t>Noise frequency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5511893"/>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101493" r="-62074" b="-876119"/>
                          </a:stretch>
                        </a:blip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3596124"/>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201493" r="-62074" b="-776119"/>
                          </a:stretch>
                        </a:blipFill>
                      </a:tcPr>
                    </a:tc>
                    <a:tc>
                      <a:txBody>
                        <a:bodyPr/>
                        <a:lstStyle/>
                        <a:p>
                          <a:pPr algn="just">
                            <a:lnSpc>
                              <a:spcPct val="150000"/>
                            </a:lnSpc>
                          </a:pPr>
                          <a:r>
                            <a:rPr lang="en-MY" sz="2000" kern="100">
                              <a:effectLst/>
                            </a:rPr>
                            <a:t>0.2</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103447"/>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301493" r="-62074" b="-676119"/>
                          </a:stretch>
                        </a:blipFill>
                      </a:tcPr>
                    </a:tc>
                    <a:tc>
                      <a:txBody>
                        <a:bodyPr/>
                        <a:lstStyle/>
                        <a:p>
                          <a:pPr algn="just">
                            <a:lnSpc>
                              <a:spcPct val="150000"/>
                            </a:lnSpc>
                          </a:pPr>
                          <a:r>
                            <a:rPr lang="en-MY" sz="2000" kern="100">
                              <a:effectLst/>
                            </a:rPr>
                            <a:t>7</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0628245"/>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407576" r="-62074" b="-586364"/>
                          </a:stretch>
                        </a:blipFill>
                      </a:tcPr>
                    </a:tc>
                    <a:tc>
                      <a:txBody>
                        <a:bodyPr/>
                        <a:lstStyle/>
                        <a:p>
                          <a:pPr algn="just">
                            <a:lnSpc>
                              <a:spcPct val="150000"/>
                            </a:lnSpc>
                          </a:pPr>
                          <a:r>
                            <a:rPr lang="en-MY" sz="2000" kern="100">
                              <a:effectLst/>
                            </a:rPr>
                            <a:t>0.5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900728"/>
                      </a:ext>
                    </a:extLst>
                  </a:tr>
                  <a:tr h="572079">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356383" r="-62074" b="-311702"/>
                          </a:stretch>
                        </a:blipFill>
                      </a:tcPr>
                    </a:tc>
                    <a:tc>
                      <a:txBody>
                        <a:bodyPr/>
                        <a:lstStyle/>
                        <a:p>
                          <a:pPr algn="just">
                            <a:lnSpc>
                              <a:spcPct val="150000"/>
                            </a:lnSpc>
                          </a:pPr>
                          <a:r>
                            <a:rPr lang="en-MY" sz="2000" kern="100" dirty="0">
                              <a:effectLst/>
                            </a:rPr>
                            <a:t>5</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1327042"/>
                      </a:ext>
                    </a:extLst>
                  </a:tr>
                  <a:tr h="406845">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8" t="-640299" r="-62074" b="-337313"/>
                          </a:stretch>
                        </a:blipFill>
                      </a:tcPr>
                    </a:tc>
                    <a:tc>
                      <a:txBody>
                        <a:bodyPr/>
                        <a:lstStyle/>
                        <a:p>
                          <a:pPr algn="just">
                            <a:lnSpc>
                              <a:spcPct val="150000"/>
                            </a:lnSpc>
                          </a:pPr>
                          <a:r>
                            <a:rPr lang="en-MY" sz="2000" kern="100">
                              <a:effectLst/>
                            </a:rPr>
                            <a:t>8</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1478575"/>
                      </a:ext>
                    </a:extLst>
                  </a:tr>
                  <a:tr h="406845">
                    <a:tc>
                      <a:txBody>
                        <a:bodyPr/>
                        <a:lstStyle/>
                        <a:p>
                          <a:pPr algn="just">
                            <a:lnSpc>
                              <a:spcPct val="150000"/>
                            </a:lnSpc>
                          </a:pPr>
                          <a:r>
                            <a:rPr lang="en-MY" sz="2000" kern="100">
                              <a:effectLst/>
                            </a:rPr>
                            <a:t>Light Colour</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(255,255,255)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90582"/>
                      </a:ext>
                    </a:extLst>
                  </a:tr>
                  <a:tr h="406845">
                    <a:tc>
                      <a:txBody>
                        <a:bodyPr/>
                        <a:lstStyle/>
                        <a:p>
                          <a:pPr algn="just">
                            <a:lnSpc>
                              <a:spcPct val="150000"/>
                            </a:lnSpc>
                          </a:pPr>
                          <a:r>
                            <a:rPr lang="en-MY" sz="2000" kern="100">
                              <a:effectLst/>
                            </a:rPr>
                            <a:t>Light Intensity</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a:effectLst/>
                            </a:rPr>
                            <a:t>1.5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1399476"/>
                      </a:ext>
                    </a:extLst>
                  </a:tr>
                  <a:tr h="406845">
                    <a:tc>
                      <a:txBody>
                        <a:bodyPr/>
                        <a:lstStyle/>
                        <a:p>
                          <a:pPr algn="just">
                            <a:lnSpc>
                              <a:spcPct val="150000"/>
                            </a:lnSpc>
                          </a:pPr>
                          <a:r>
                            <a:rPr lang="en-MY" sz="2000" kern="100">
                              <a:effectLst/>
                            </a:rPr>
                            <a:t>Light Position</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MY" sz="2000" kern="100" dirty="0">
                              <a:effectLst/>
                            </a:rPr>
                            <a:t>(-1.831, 7.465, 9.726)</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19022"/>
                      </a:ext>
                    </a:extLst>
                  </a:tr>
                </a:tbl>
              </a:graphicData>
            </a:graphic>
          </p:graphicFrame>
        </mc:Fallback>
      </mc:AlternateContent>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EXPERIMENTAL SETUP</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DEFAULT PARAMETERS</a:t>
            </a:r>
            <a:endParaRPr lang="en-MY" sz="2800" dirty="0">
              <a:effectLst>
                <a:outerShdw blurRad="101600" dist="101600" dir="2220000" algn="l" rotWithShape="0">
                  <a:prstClr val="black">
                    <a:alpha val="50000"/>
                  </a:prstClr>
                </a:outerShdw>
              </a:effectLst>
            </a:endParaRPr>
          </a:p>
        </p:txBody>
      </p:sp>
    </p:spTree>
    <p:extLst>
      <p:ext uri="{BB962C8B-B14F-4D97-AF65-F5344CB8AC3E}">
        <p14:creationId xmlns:p14="http://schemas.microsoft.com/office/powerpoint/2010/main" val="86251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CC5FEF9-0711-3F74-731E-A35DE806E34B}"/>
              </a:ext>
            </a:extLst>
          </p:cNvPr>
          <p:cNvSpPr/>
          <p:nvPr/>
        </p:nvSpPr>
        <p:spPr>
          <a:xfrm>
            <a:off x="-415612" y="-329252"/>
            <a:ext cx="13023224" cy="7509076"/>
          </a:xfrm>
          <a:prstGeom prst="roundRect">
            <a:avLst/>
          </a:prstGeom>
          <a:gradFill flip="none" rotWithShape="1">
            <a:gsLst>
              <a:gs pos="1000">
                <a:srgbClr val="6EFC04"/>
              </a:gs>
              <a:gs pos="39000">
                <a:srgbClr val="61E915"/>
              </a:gs>
              <a:gs pos="100000">
                <a:srgbClr val="239604"/>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Rectangle 8">
            <a:extLst>
              <a:ext uri="{FF2B5EF4-FFF2-40B4-BE49-F238E27FC236}">
                <a16:creationId xmlns:a16="http://schemas.microsoft.com/office/drawing/2014/main" id="{98F57A8B-82EE-56C2-A615-95EF52110E1A}"/>
              </a:ext>
            </a:extLst>
          </p:cNvPr>
          <p:cNvSpPr/>
          <p:nvPr/>
        </p:nvSpPr>
        <p:spPr>
          <a:xfrm>
            <a:off x="10576560" y="647682"/>
            <a:ext cx="1615440" cy="1307448"/>
          </a:xfrm>
          <a:prstGeom prst="rect">
            <a:avLst/>
          </a:prstGeom>
          <a:solidFill>
            <a:srgbClr val="239604"/>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EXPERIMENTAL SETUP</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TYPE SETUPS</a:t>
            </a:r>
            <a:endParaRPr lang="en-MY" sz="2800" dirty="0">
              <a:effectLst>
                <a:outerShdw blurRad="101600" dist="101600" dir="2220000" algn="l" rotWithShape="0">
                  <a:prstClr val="black">
                    <a:alpha val="50000"/>
                  </a:prstClr>
                </a:outerShdw>
              </a:effectLst>
            </a:endParaRPr>
          </a:p>
        </p:txBody>
      </p:sp>
      <p:sp>
        <p:nvSpPr>
          <p:cNvPr id="2" name="Rectangle 1">
            <a:extLst>
              <a:ext uri="{FF2B5EF4-FFF2-40B4-BE49-F238E27FC236}">
                <a16:creationId xmlns:a16="http://schemas.microsoft.com/office/drawing/2014/main" id="{4C04D37B-C51A-526B-CA50-8E12B8EDA2F6}"/>
              </a:ext>
            </a:extLst>
          </p:cNvPr>
          <p:cNvSpPr/>
          <p:nvPr/>
        </p:nvSpPr>
        <p:spPr>
          <a:xfrm>
            <a:off x="1944336" y="2672231"/>
            <a:ext cx="8303329" cy="3449838"/>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err="1">
                <a:solidFill>
                  <a:schemeClr val="tx1"/>
                </a:solidFill>
                <a:latin typeface="Trade Gothic Next Cond" panose="020B0506040303020004" pitchFamily="34" charset="0"/>
              </a:rPr>
              <a:t>i</a:t>
            </a:r>
            <a:r>
              <a:rPr lang="en-US" sz="2500" dirty="0">
                <a:solidFill>
                  <a:schemeClr val="tx1"/>
                </a:solidFill>
                <a:latin typeface="Trade Gothic Next Cond" panose="020B0506040303020004" pitchFamily="34" charset="0"/>
              </a:rPr>
              <a:t>.	Normal hair</a:t>
            </a:r>
          </a:p>
          <a:p>
            <a:pPr marL="895350"/>
            <a:r>
              <a:rPr lang="en-US" sz="2500" dirty="0">
                <a:solidFill>
                  <a:schemeClr val="tx1"/>
                </a:solidFill>
                <a:latin typeface="Trade Gothic Next Cond" panose="020B0506040303020004" pitchFamily="34" charset="0"/>
              </a:rPr>
              <a:t>Maximum hair length = 0.5 and noise amplitude = 0.1.</a:t>
            </a:r>
          </a:p>
          <a:p>
            <a:r>
              <a:rPr lang="en-US" sz="2500" dirty="0">
                <a:solidFill>
                  <a:schemeClr val="tx1"/>
                </a:solidFill>
                <a:latin typeface="Trade Gothic Next Cond" panose="020B0506040303020004" pitchFamily="34" charset="0"/>
              </a:rPr>
              <a:t>ii.	Curly hair	</a:t>
            </a:r>
          </a:p>
          <a:p>
            <a:pPr marL="895350"/>
            <a:r>
              <a:rPr lang="en-US" sz="2500" dirty="0">
                <a:solidFill>
                  <a:schemeClr val="tx1"/>
                </a:solidFill>
                <a:latin typeface="Trade Gothic Next Cond" panose="020B0506040303020004" pitchFamily="34" charset="0"/>
              </a:rPr>
              <a:t>Maximum hair length = 0.5 and noise amplitude = 0.5.</a:t>
            </a:r>
          </a:p>
          <a:p>
            <a:r>
              <a:rPr lang="en-US" sz="2500" dirty="0">
                <a:solidFill>
                  <a:schemeClr val="tx1"/>
                </a:solidFill>
                <a:latin typeface="Trade Gothic Next Cond" panose="020B0506040303020004" pitchFamily="34" charset="0"/>
              </a:rPr>
              <a:t>iii.	Long hair</a:t>
            </a:r>
          </a:p>
          <a:p>
            <a:pPr marL="895350"/>
            <a:r>
              <a:rPr lang="en-US" sz="2500" dirty="0">
                <a:solidFill>
                  <a:schemeClr val="tx1"/>
                </a:solidFill>
                <a:latin typeface="Trade Gothic Next Cond" panose="020B0506040303020004" pitchFamily="34" charset="0"/>
              </a:rPr>
              <a:t>Maximum hair length = 1.0 and noise amplitude = 0.1.</a:t>
            </a:r>
          </a:p>
          <a:p>
            <a:r>
              <a:rPr lang="en-US" sz="2500" dirty="0">
                <a:solidFill>
                  <a:schemeClr val="tx1"/>
                </a:solidFill>
                <a:latin typeface="Trade Gothic Next Cond" panose="020B0506040303020004" pitchFamily="34" charset="0"/>
              </a:rPr>
              <a:t>iv.	Long and curly hair</a:t>
            </a:r>
          </a:p>
          <a:p>
            <a:pPr marL="895350"/>
            <a:r>
              <a:rPr lang="en-US" sz="2500" dirty="0">
                <a:solidFill>
                  <a:schemeClr val="tx1"/>
                </a:solidFill>
                <a:latin typeface="Trade Gothic Next Cond" panose="020B0506040303020004" pitchFamily="34" charset="0"/>
              </a:rPr>
              <a:t>Maximum hair length = 1.0 and noise amplitude = 0.5.</a:t>
            </a:r>
          </a:p>
        </p:txBody>
      </p:sp>
    </p:spTree>
    <p:extLst>
      <p:ext uri="{BB962C8B-B14F-4D97-AF65-F5344CB8AC3E}">
        <p14:creationId xmlns:p14="http://schemas.microsoft.com/office/powerpoint/2010/main" val="267061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52C4065-84E4-A5F6-DD22-0695BFCDEADD}"/>
              </a:ext>
            </a:extLst>
          </p:cNvPr>
          <p:cNvSpPr/>
          <p:nvPr/>
        </p:nvSpPr>
        <p:spPr>
          <a:xfrm>
            <a:off x="-415612" y="-329252"/>
            <a:ext cx="13023224" cy="7509076"/>
          </a:xfrm>
          <a:prstGeom prst="roundRect">
            <a:avLst/>
          </a:prstGeom>
          <a:gradFill flip="none" rotWithShape="1">
            <a:gsLst>
              <a:gs pos="1000">
                <a:srgbClr val="6EFC04"/>
              </a:gs>
              <a:gs pos="39000">
                <a:srgbClr val="61E915"/>
              </a:gs>
              <a:gs pos="100000">
                <a:srgbClr val="239604"/>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7">
            <a:extLst>
              <a:ext uri="{FF2B5EF4-FFF2-40B4-BE49-F238E27FC236}">
                <a16:creationId xmlns:a16="http://schemas.microsoft.com/office/drawing/2014/main" id="{39F90B1F-75AB-0902-C6DF-469937CFA1EC}"/>
              </a:ext>
            </a:extLst>
          </p:cNvPr>
          <p:cNvSpPr/>
          <p:nvPr/>
        </p:nvSpPr>
        <p:spPr>
          <a:xfrm>
            <a:off x="10576560" y="647682"/>
            <a:ext cx="1615440" cy="1307448"/>
          </a:xfrm>
          <a:prstGeom prst="rect">
            <a:avLst/>
          </a:prstGeom>
          <a:solidFill>
            <a:srgbClr val="239604"/>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928836"/>
            <a:ext cx="6166438" cy="745140"/>
          </a:xfrm>
          <a:prstGeom prst="rect">
            <a:avLst/>
          </a:prstGeom>
          <a:noFill/>
        </p:spPr>
        <p:txBody>
          <a:bodyPr wrap="square">
            <a:spAutoFit/>
          </a:bodyPr>
          <a:lstStyle/>
          <a:p>
            <a:pPr algn="ctr">
              <a:lnSpc>
                <a:spcPct val="150000"/>
              </a:lnSpc>
            </a:pPr>
            <a:r>
              <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EXPERIMENTAL SETUP</a:t>
            </a: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3" name="Rectangle 2">
            <a:extLst>
              <a:ext uri="{FF2B5EF4-FFF2-40B4-BE49-F238E27FC236}">
                <a16:creationId xmlns:a16="http://schemas.microsoft.com/office/drawing/2014/main" id="{13584597-82B3-224D-ECB0-870F310038E1}"/>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Captures done in scene viewport resolution of 1920x1080</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Uses one key light (point light) as light source</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Uses stated default parameters</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Performance testing captured using NVIDIA’s Nsight Graphics Tool</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Some parameters will be modified for performance comparisons</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Performance tests repeated for 5 iterations</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All tests were done for 60 seconds to obtain the average frame rate and frame time for each iteration</a:t>
            </a:r>
          </a:p>
        </p:txBody>
      </p:sp>
    </p:spTree>
    <p:extLst>
      <p:ext uri="{BB962C8B-B14F-4D97-AF65-F5344CB8AC3E}">
        <p14:creationId xmlns:p14="http://schemas.microsoft.com/office/powerpoint/2010/main" val="1105480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CAE47EC-28B4-C373-D4EF-F682B6123348}"/>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0A2C404A-1C4E-E373-8033-5C4E3E4BD50F}"/>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6" name="Rectangle 5">
            <a:extLst>
              <a:ext uri="{FF2B5EF4-FFF2-40B4-BE49-F238E27FC236}">
                <a16:creationId xmlns:a16="http://schemas.microsoft.com/office/drawing/2014/main" id="{B21344F6-6DAF-0EF8-E51E-CE4EAC85DD01}"/>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54013"/>
            <a:r>
              <a:rPr lang="en-US" sz="2500" dirty="0">
                <a:solidFill>
                  <a:schemeClr val="tx1"/>
                </a:solidFill>
                <a:latin typeface="Trade Gothic Next Cond" panose="020B0506040303020004" pitchFamily="34" charset="0"/>
              </a:rPr>
              <a:t>Performance tests are done using</a:t>
            </a:r>
          </a:p>
          <a:p>
            <a:pPr marL="696913" indent="-342900">
              <a:buFont typeface="Arial" panose="020B0604020202020204" pitchFamily="34" charset="0"/>
              <a:buChar char="•"/>
            </a:pPr>
            <a:r>
              <a:rPr lang="en-US" sz="2500" dirty="0">
                <a:solidFill>
                  <a:schemeClr val="tx1"/>
                </a:solidFill>
                <a:latin typeface="Trade Gothic Next Cond" panose="020B0506040303020004" pitchFamily="34" charset="0"/>
              </a:rPr>
              <a:t>different number of guide hair strands with a constant total number of hair strands</a:t>
            </a:r>
          </a:p>
          <a:p>
            <a:pPr marL="696913" indent="-342900">
              <a:buFont typeface="Arial" panose="020B0604020202020204" pitchFamily="34" charset="0"/>
              <a:buChar char="•"/>
            </a:pPr>
            <a:r>
              <a:rPr lang="en-US" sz="2500" dirty="0">
                <a:solidFill>
                  <a:schemeClr val="tx1"/>
                </a:solidFill>
                <a:latin typeface="Trade Gothic Next Cond" panose="020B0506040303020004" pitchFamily="34" charset="0"/>
              </a:rPr>
              <a:t>different hair type setups with constant total number of hair strands</a:t>
            </a:r>
          </a:p>
          <a:p>
            <a:pPr marL="696913" indent="-342900">
              <a:buFont typeface="Arial" panose="020B0604020202020204" pitchFamily="34" charset="0"/>
              <a:buChar char="•"/>
            </a:pPr>
            <a:r>
              <a:rPr lang="en-US" sz="2500" dirty="0">
                <a:solidFill>
                  <a:schemeClr val="tx1"/>
                </a:solidFill>
                <a:latin typeface="Trade Gothic Next Cond" panose="020B0506040303020004" pitchFamily="34" charset="0"/>
              </a:rPr>
              <a:t>different total number of hair strands with a constant number of strands per guide patch</a:t>
            </a:r>
          </a:p>
          <a:p>
            <a:pPr marL="354013"/>
            <a:r>
              <a:rPr lang="en-US" sz="2500" dirty="0">
                <a:solidFill>
                  <a:schemeClr val="tx1"/>
                </a:solidFill>
                <a:latin typeface="Trade Gothic Next Cond" panose="020B0506040303020004" pitchFamily="34" charset="0"/>
              </a:rPr>
              <a:t>where tests are done with shadowing enabled</a:t>
            </a:r>
          </a:p>
        </p:txBody>
      </p:sp>
    </p:spTree>
    <p:extLst>
      <p:ext uri="{BB962C8B-B14F-4D97-AF65-F5344CB8AC3E}">
        <p14:creationId xmlns:p14="http://schemas.microsoft.com/office/powerpoint/2010/main" val="7076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A93E047-4669-6B93-CF9B-B2DDAC2BBA3E}"/>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CA604C84-504E-73E3-D9E3-336DDF0FA620}"/>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graphicFrame>
        <p:nvGraphicFramePr>
          <p:cNvPr id="3" name="Table 2">
            <a:extLst>
              <a:ext uri="{FF2B5EF4-FFF2-40B4-BE49-F238E27FC236}">
                <a16:creationId xmlns:a16="http://schemas.microsoft.com/office/drawing/2014/main" id="{E5ED128D-F587-4350-A331-766945E7C408}"/>
              </a:ext>
            </a:extLst>
          </p:cNvPr>
          <p:cNvGraphicFramePr>
            <a:graphicFrameLocks noGrp="1"/>
          </p:cNvGraphicFramePr>
          <p:nvPr/>
        </p:nvGraphicFramePr>
        <p:xfrm>
          <a:off x="2303667" y="3486037"/>
          <a:ext cx="7584666" cy="3088349"/>
        </p:xfrm>
        <a:graphic>
          <a:graphicData uri="http://schemas.openxmlformats.org/drawingml/2006/table">
            <a:tbl>
              <a:tblPr firstRow="1" firstCol="1" bandRow="1">
                <a:tableStyleId>{2D5ABB26-0587-4C30-8999-92F81FD0307C}</a:tableStyleId>
              </a:tblPr>
              <a:tblGrid>
                <a:gridCol w="3276808">
                  <a:extLst>
                    <a:ext uri="{9D8B030D-6E8A-4147-A177-3AD203B41FA5}">
                      <a16:colId xmlns:a16="http://schemas.microsoft.com/office/drawing/2014/main" val="2123661913"/>
                    </a:ext>
                  </a:extLst>
                </a:gridCol>
                <a:gridCol w="2217802">
                  <a:extLst>
                    <a:ext uri="{9D8B030D-6E8A-4147-A177-3AD203B41FA5}">
                      <a16:colId xmlns:a16="http://schemas.microsoft.com/office/drawing/2014/main" val="528373033"/>
                    </a:ext>
                  </a:extLst>
                </a:gridCol>
                <a:gridCol w="2090056">
                  <a:extLst>
                    <a:ext uri="{9D8B030D-6E8A-4147-A177-3AD203B41FA5}">
                      <a16:colId xmlns:a16="http://schemas.microsoft.com/office/drawing/2014/main" val="156128680"/>
                    </a:ext>
                  </a:extLst>
                </a:gridCol>
              </a:tblGrid>
              <a:tr h="850233">
                <a:tc>
                  <a:txBody>
                    <a:bodyPr/>
                    <a:lstStyle/>
                    <a:p>
                      <a:pPr algn="ctr">
                        <a:lnSpc>
                          <a:spcPct val="150000"/>
                        </a:lnSpc>
                      </a:pPr>
                      <a:r>
                        <a:rPr lang="en-MY" sz="2000" b="1" kern="100" dirty="0">
                          <a:effectLst/>
                        </a:rPr>
                        <a:t>Total Number of Guide Hairs</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b="1" kern="100" dirty="0">
                          <a:effectLst/>
                        </a:rPr>
                        <a:t>Frame Rate (fps)</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b="1" kern="100" dirty="0">
                          <a:effectLst/>
                        </a:rPr>
                        <a:t>Frame Time (</a:t>
                      </a:r>
                      <a:r>
                        <a:rPr lang="en-MY" sz="2000" b="1" kern="100" dirty="0" err="1">
                          <a:effectLst/>
                        </a:rPr>
                        <a:t>ms</a:t>
                      </a:r>
                      <a:r>
                        <a:rPr lang="en-MY" sz="2000" b="1" kern="100" dirty="0">
                          <a:effectLst/>
                        </a:rPr>
                        <a:t>)</a:t>
                      </a:r>
                      <a:endParaRPr lang="en-MY" sz="2000" b="1"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6241098"/>
                  </a:ext>
                </a:extLst>
              </a:tr>
              <a:tr h="559529">
                <a:tc>
                  <a:txBody>
                    <a:bodyPr/>
                    <a:lstStyle/>
                    <a:p>
                      <a:pPr algn="ctr">
                        <a:lnSpc>
                          <a:spcPct val="150000"/>
                        </a:lnSpc>
                      </a:pPr>
                      <a:r>
                        <a:rPr lang="en-MY" sz="2000" kern="100">
                          <a:effectLst/>
                        </a:rPr>
                        <a:t>400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rPr>
                        <a:t>56.02</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rPr>
                        <a:t>17.85</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2191508"/>
                  </a:ext>
                </a:extLst>
              </a:tr>
              <a:tr h="559529">
                <a:tc>
                  <a:txBody>
                    <a:bodyPr/>
                    <a:lstStyle/>
                    <a:p>
                      <a:pPr algn="ctr">
                        <a:lnSpc>
                          <a:spcPct val="150000"/>
                        </a:lnSpc>
                      </a:pPr>
                      <a:r>
                        <a:rPr lang="en-MY" sz="2000" kern="100">
                          <a:effectLst/>
                        </a:rPr>
                        <a:t>800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rPr>
                        <a:t>30.30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dirty="0">
                          <a:effectLst/>
                        </a:rPr>
                        <a:t>33.00</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6413250"/>
                  </a:ext>
                </a:extLst>
              </a:tr>
              <a:tr h="559529">
                <a:tc>
                  <a:txBody>
                    <a:bodyPr/>
                    <a:lstStyle/>
                    <a:p>
                      <a:pPr algn="ctr">
                        <a:lnSpc>
                          <a:spcPct val="150000"/>
                        </a:lnSpc>
                      </a:pPr>
                      <a:r>
                        <a:rPr lang="en-MY" sz="2000" kern="100">
                          <a:effectLst/>
                        </a:rPr>
                        <a:t>1600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rPr>
                        <a:t>15.70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rPr>
                        <a:t>63.69</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68289"/>
                  </a:ext>
                </a:extLst>
              </a:tr>
              <a:tr h="559529">
                <a:tc>
                  <a:txBody>
                    <a:bodyPr/>
                    <a:lstStyle/>
                    <a:p>
                      <a:pPr algn="ctr">
                        <a:lnSpc>
                          <a:spcPct val="150000"/>
                        </a:lnSpc>
                      </a:pPr>
                      <a:r>
                        <a:rPr lang="en-MY" sz="2000" kern="100">
                          <a:effectLst/>
                        </a:rPr>
                        <a:t>3200</a:t>
                      </a:r>
                      <a:endParaRPr lang="en-MY" sz="2000" kern="10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dirty="0">
                          <a:effectLst/>
                        </a:rPr>
                        <a:t>8.10</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dirty="0">
                          <a:effectLst/>
                        </a:rPr>
                        <a:t>123.46</a:t>
                      </a:r>
                      <a:endParaRPr lang="en-MY" sz="20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3557783"/>
                  </a:ext>
                </a:extLst>
              </a:tr>
            </a:tbl>
          </a:graphicData>
        </a:graphic>
      </p:graphicFrame>
      <p:sp>
        <p:nvSpPr>
          <p:cNvPr id="5" name="TextBox 4">
            <a:extLst>
              <a:ext uri="{FF2B5EF4-FFF2-40B4-BE49-F238E27FC236}">
                <a16:creationId xmlns:a16="http://schemas.microsoft.com/office/drawing/2014/main" id="{9042E991-3B25-5DED-DF17-7B91B4385892}"/>
              </a:ext>
            </a:extLst>
          </p:cNvPr>
          <p:cNvSpPr txBox="1"/>
          <p:nvPr/>
        </p:nvSpPr>
        <p:spPr>
          <a:xfrm>
            <a:off x="861060" y="2125469"/>
            <a:ext cx="10469880" cy="1246495"/>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Average frame rate and frame time of simulation under different total number of guide hair strands used in 60 seconds. Total number of hair strands are kept constant at 25600 strands.</a:t>
            </a:r>
            <a:endParaRPr lang="en-MY" sz="2500" dirty="0">
              <a:ln w="6350">
                <a:solidFill>
                  <a:schemeClr val="tx1"/>
                </a:solidFill>
              </a:ln>
              <a:effectLst>
                <a:outerShdw blurRad="101600" dist="101600" dir="2220000" algn="l" rotWithShape="0">
                  <a:prstClr val="black">
                    <a:alpha val="50000"/>
                  </a:prstClr>
                </a:outerShdw>
              </a:effectLst>
            </a:endParaRPr>
          </a:p>
        </p:txBody>
      </p:sp>
    </p:spTree>
    <p:extLst>
      <p:ext uri="{BB962C8B-B14F-4D97-AF65-F5344CB8AC3E}">
        <p14:creationId xmlns:p14="http://schemas.microsoft.com/office/powerpoint/2010/main" val="4151086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173BCC0-1E69-0ECC-6878-8441A608ECB7}"/>
              </a:ext>
            </a:extLst>
          </p:cNvPr>
          <p:cNvSpPr/>
          <p:nvPr/>
        </p:nvSpPr>
        <p:spPr>
          <a:xfrm>
            <a:off x="-415612" y="-325538"/>
            <a:ext cx="13023224" cy="7509076"/>
          </a:xfrm>
          <a:prstGeom prst="roundRect">
            <a:avLst/>
          </a:prstGeom>
          <a:gradFill flip="none" rotWithShape="1">
            <a:gsLst>
              <a:gs pos="1000">
                <a:srgbClr val="FF9201"/>
              </a:gs>
              <a:gs pos="31000">
                <a:srgbClr val="FE6E02"/>
              </a:gs>
              <a:gs pos="100000">
                <a:srgbClr val="FF0101"/>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5DF44DC2-1247-06FB-7FFE-4A35ACA516EF}"/>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3EAA1F51-37B9-B2E7-9724-3DAF0472678E}"/>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Rectangle 6">
            <a:extLst>
              <a:ext uri="{FF2B5EF4-FFF2-40B4-BE49-F238E27FC236}">
                <a16:creationId xmlns:a16="http://schemas.microsoft.com/office/drawing/2014/main" id="{E08A3962-9A0E-7138-345B-C187E980C1DD}"/>
              </a:ext>
            </a:extLst>
          </p:cNvPr>
          <p:cNvSpPr/>
          <p:nvPr/>
        </p:nvSpPr>
        <p:spPr>
          <a:xfrm>
            <a:off x="10576560" y="647682"/>
            <a:ext cx="1615440" cy="1307448"/>
          </a:xfrm>
          <a:prstGeom prst="rect">
            <a:avLst/>
          </a:prstGeom>
          <a:solidFill>
            <a:srgbClr val="FF3601"/>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7">
            <a:extLst>
              <a:ext uri="{FF2B5EF4-FFF2-40B4-BE49-F238E27FC236}">
                <a16:creationId xmlns:a16="http://schemas.microsoft.com/office/drawing/2014/main" id="{221A140C-362F-1AE0-DC18-6BB262B726C5}"/>
              </a:ext>
            </a:extLst>
          </p:cNvPr>
          <p:cNvSpPr txBox="1"/>
          <p:nvPr/>
        </p:nvSpPr>
        <p:spPr>
          <a:xfrm>
            <a:off x="2915406" y="928836"/>
            <a:ext cx="6361189" cy="745140"/>
          </a:xfrm>
          <a:prstGeom prst="rect">
            <a:avLst/>
          </a:prstGeom>
          <a:noFill/>
        </p:spPr>
        <p:txBody>
          <a:bodyPr wrap="square">
            <a:spAutoFit/>
          </a:bodyPr>
          <a:lstStyle/>
          <a:p>
            <a:pPr algn="ctr">
              <a:lnSpc>
                <a:spcPct val="150000"/>
              </a:lnSpc>
            </a:pPr>
            <a:r>
              <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INTRODUCTION</a:t>
            </a:r>
          </a:p>
        </p:txBody>
      </p:sp>
      <p:sp>
        <p:nvSpPr>
          <p:cNvPr id="11" name="Rectangle: Rounded Corners 10">
            <a:extLst>
              <a:ext uri="{FF2B5EF4-FFF2-40B4-BE49-F238E27FC236}">
                <a16:creationId xmlns:a16="http://schemas.microsoft.com/office/drawing/2014/main" id="{E72C16E5-227F-FCCB-06EC-86AC85BACD44}"/>
              </a:ext>
            </a:extLst>
          </p:cNvPr>
          <p:cNvSpPr/>
          <p:nvPr/>
        </p:nvSpPr>
        <p:spPr>
          <a:xfrm>
            <a:off x="4074991" y="2283523"/>
            <a:ext cx="3816000" cy="4234090"/>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2600" dirty="0">
                <a:solidFill>
                  <a:schemeClr val="tx1"/>
                </a:solidFill>
                <a:latin typeface="Trade Gothic Next Heavy" panose="020B0903040303020004" pitchFamily="34" charset="0"/>
              </a:rPr>
              <a:t>OBJECTIVES</a:t>
            </a:r>
          </a:p>
          <a:p>
            <a:endParaRPr lang="en-MY" sz="2800"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To render hair geometry in real-time using guide hair interpolation.</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To adapt order-independent transparency for correct occlusion of hair strands using depth peeling.</a:t>
            </a:r>
          </a:p>
          <a:p>
            <a:pPr marL="285750" indent="-285750">
              <a:buFont typeface="Arial" panose="020B0604020202020204" pitchFamily="34" charset="0"/>
              <a:buChar char="•"/>
            </a:pPr>
            <a:endParaRPr lang="en-US" sz="2300" dirty="0">
              <a:solidFill>
                <a:schemeClr val="tx1"/>
              </a:solidFill>
              <a:latin typeface="Trade Gothic Next Cond" panose="020B0506040303020004" pitchFamily="34" charset="0"/>
            </a:endParaRPr>
          </a:p>
          <a:p>
            <a:pPr marL="285750" indent="-285750">
              <a:buFont typeface="Arial" panose="020B0604020202020204" pitchFamily="34" charset="0"/>
              <a:buChar char="•"/>
            </a:pPr>
            <a:endParaRPr lang="en-US" sz="2300" dirty="0">
              <a:solidFill>
                <a:schemeClr val="tx1"/>
              </a:solidFill>
              <a:latin typeface="Trade Gothic Next Cond" panose="020B0506040303020004" pitchFamily="34" charset="0"/>
            </a:endParaRPr>
          </a:p>
        </p:txBody>
      </p:sp>
      <p:sp>
        <p:nvSpPr>
          <p:cNvPr id="12" name="Rectangle: Rounded Corners 11">
            <a:extLst>
              <a:ext uri="{FF2B5EF4-FFF2-40B4-BE49-F238E27FC236}">
                <a16:creationId xmlns:a16="http://schemas.microsoft.com/office/drawing/2014/main" id="{E4DA8563-BCD1-E657-87E8-10B174BEBEC6}"/>
              </a:ext>
            </a:extLst>
          </p:cNvPr>
          <p:cNvSpPr/>
          <p:nvPr/>
        </p:nvSpPr>
        <p:spPr>
          <a:xfrm>
            <a:off x="8133495" y="2283523"/>
            <a:ext cx="3816000" cy="4234090"/>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2600" dirty="0">
                <a:solidFill>
                  <a:schemeClr val="tx1"/>
                </a:solidFill>
                <a:latin typeface="Trade Gothic Next Heavy" panose="020B0903040303020004" pitchFamily="34" charset="0"/>
              </a:rPr>
              <a:t>SCOPE</a:t>
            </a:r>
          </a:p>
          <a:p>
            <a:endParaRPr lang="en-MY" sz="2800"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Hair will be rendered in dry conditions only.</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Hair strands are rendered as a hairball on a sphere model.</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Hair will be rendered using different hair type setups.</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Only one light source is set up in the scene.</a:t>
            </a:r>
          </a:p>
          <a:p>
            <a:pPr marL="285750" indent="-285750">
              <a:buFont typeface="Arial" panose="020B0604020202020204" pitchFamily="34" charset="0"/>
              <a:buChar char="•"/>
            </a:pPr>
            <a:endParaRPr lang="en-US" sz="2300" dirty="0">
              <a:solidFill>
                <a:schemeClr val="tx1"/>
              </a:solidFill>
              <a:latin typeface="Trade Gothic Next Cond" panose="020B0506040303020004" pitchFamily="34" charset="0"/>
            </a:endParaRPr>
          </a:p>
        </p:txBody>
      </p:sp>
      <p:sp>
        <p:nvSpPr>
          <p:cNvPr id="3" name="Rectangle: Rounded Corners 2">
            <a:extLst>
              <a:ext uri="{FF2B5EF4-FFF2-40B4-BE49-F238E27FC236}">
                <a16:creationId xmlns:a16="http://schemas.microsoft.com/office/drawing/2014/main" id="{E6F347D9-2E68-5970-2F73-E332F6A693CF}"/>
              </a:ext>
            </a:extLst>
          </p:cNvPr>
          <p:cNvSpPr/>
          <p:nvPr/>
        </p:nvSpPr>
        <p:spPr>
          <a:xfrm>
            <a:off x="267185" y="2283523"/>
            <a:ext cx="3600000" cy="4234090"/>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2800" dirty="0">
                <a:solidFill>
                  <a:schemeClr val="tx1"/>
                </a:solidFill>
                <a:latin typeface="Trade Gothic Next Heavy" panose="020B0903040303020004" pitchFamily="34" charset="0"/>
              </a:rPr>
              <a:t>AIM</a:t>
            </a:r>
          </a:p>
          <a:p>
            <a:endParaRPr lang="en-MY" sz="2800"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Render hair geometry in real-time.</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Adapt order-independent transparency on hair strands.</a:t>
            </a:r>
          </a:p>
          <a:p>
            <a:pPr marL="285750" indent="-285750">
              <a:buFont typeface="Arial" panose="020B0604020202020204" pitchFamily="34" charset="0"/>
              <a:buChar char="•"/>
            </a:pPr>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endParaRPr lang="en-US" sz="2500" dirty="0">
              <a:solidFill>
                <a:schemeClr val="tx1"/>
              </a:solidFill>
              <a:latin typeface="Trade Gothic Next Cond" panose="020B0506040303020004" pitchFamily="34" charset="0"/>
            </a:endParaRPr>
          </a:p>
          <a:p>
            <a:pPr marL="285750" indent="-285750">
              <a:buFont typeface="Arial" panose="020B0604020202020204" pitchFamily="34" charset="0"/>
              <a:buChar char="•"/>
            </a:pPr>
            <a:endParaRPr lang="en-US" sz="2500" dirty="0">
              <a:solidFill>
                <a:schemeClr val="tx1"/>
              </a:solidFill>
              <a:latin typeface="Trade Gothic Next Cond" panose="020B0506040303020004" pitchFamily="34" charset="0"/>
            </a:endParaRPr>
          </a:p>
        </p:txBody>
      </p:sp>
    </p:spTree>
    <p:extLst>
      <p:ext uri="{BB962C8B-B14F-4D97-AF65-F5344CB8AC3E}">
        <p14:creationId xmlns:p14="http://schemas.microsoft.com/office/powerpoint/2010/main" val="4056599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A594193-8CCA-F3BB-0161-156A50D65B6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78331E30-03AA-9A8E-D1BA-AD6B6196738E}"/>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5" name="TextBox 4">
            <a:extLst>
              <a:ext uri="{FF2B5EF4-FFF2-40B4-BE49-F238E27FC236}">
                <a16:creationId xmlns:a16="http://schemas.microsoft.com/office/drawing/2014/main" id="{9042E991-3B25-5DED-DF17-7B91B4385892}"/>
              </a:ext>
            </a:extLst>
          </p:cNvPr>
          <p:cNvSpPr txBox="1"/>
          <p:nvPr/>
        </p:nvSpPr>
        <p:spPr>
          <a:xfrm>
            <a:off x="861060" y="2230658"/>
            <a:ext cx="10469880" cy="477054"/>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Rendering performance with increasing number of guide hairs used </a:t>
            </a:r>
            <a:endParaRPr lang="en-MY" sz="2500" dirty="0">
              <a:ln w="6350">
                <a:solidFill>
                  <a:schemeClr val="tx1"/>
                </a:solidFill>
              </a:ln>
              <a:effectLst>
                <a:outerShdw blurRad="101600" dist="101600" dir="2220000" algn="l" rotWithShape="0">
                  <a:prstClr val="black">
                    <a:alpha val="50000"/>
                  </a:prstClr>
                </a:outerShdw>
              </a:effectLst>
            </a:endParaRPr>
          </a:p>
        </p:txBody>
      </p:sp>
      <p:graphicFrame>
        <p:nvGraphicFramePr>
          <p:cNvPr id="9" name="Chart 8">
            <a:extLst>
              <a:ext uri="{FF2B5EF4-FFF2-40B4-BE49-F238E27FC236}">
                <a16:creationId xmlns:a16="http://schemas.microsoft.com/office/drawing/2014/main" id="{48712602-4168-4844-A6A1-6C135C91902E}"/>
              </a:ext>
            </a:extLst>
          </p:cNvPr>
          <p:cNvGraphicFramePr/>
          <p:nvPr>
            <p:extLst>
              <p:ext uri="{D42A27DB-BD31-4B8C-83A1-F6EECF244321}">
                <p14:modId xmlns:p14="http://schemas.microsoft.com/office/powerpoint/2010/main" val="4019157693"/>
              </p:ext>
            </p:extLst>
          </p:nvPr>
        </p:nvGraphicFramePr>
        <p:xfrm>
          <a:off x="3085850" y="2987243"/>
          <a:ext cx="6020300" cy="37401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0666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7998C20-8228-432E-4816-6E29EC28C0CD}"/>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EDF3C9B7-3D43-DE13-DD87-7E7F6CB61FF9}"/>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graphicFrame>
        <p:nvGraphicFramePr>
          <p:cNvPr id="2" name="Chart 1">
            <a:extLst>
              <a:ext uri="{FF2B5EF4-FFF2-40B4-BE49-F238E27FC236}">
                <a16:creationId xmlns:a16="http://schemas.microsoft.com/office/drawing/2014/main" id="{48712602-4168-4844-A6A1-6C135C91902E}"/>
              </a:ext>
            </a:extLst>
          </p:cNvPr>
          <p:cNvGraphicFramePr/>
          <p:nvPr>
            <p:extLst>
              <p:ext uri="{D42A27DB-BD31-4B8C-83A1-F6EECF244321}">
                <p14:modId xmlns:p14="http://schemas.microsoft.com/office/powerpoint/2010/main" val="3072808341"/>
              </p:ext>
            </p:extLst>
          </p:nvPr>
        </p:nvGraphicFramePr>
        <p:xfrm>
          <a:off x="261350" y="2142978"/>
          <a:ext cx="6531335" cy="4584392"/>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0AFE85A3-4D67-D327-A2BC-B93505425B2B}"/>
              </a:ext>
            </a:extLst>
          </p:cNvPr>
          <p:cNvSpPr/>
          <p:nvPr/>
        </p:nvSpPr>
        <p:spPr>
          <a:xfrm>
            <a:off x="7208296" y="2142979"/>
            <a:ext cx="4722353" cy="458439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Frame rate drops with more guide hairs used.</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400 guide hairs achieved highest performance.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Performance drops below minimum real-time performance after the 800 guide hairs mark.</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hair strands are required to be simulated.</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Less hairs are interpolated within each guide patch.</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GPU passes are required</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time is required to render hair geometry, therefore frame rate decreases. </a:t>
            </a:r>
          </a:p>
        </p:txBody>
      </p:sp>
    </p:spTree>
    <p:extLst>
      <p:ext uri="{BB962C8B-B14F-4D97-AF65-F5344CB8AC3E}">
        <p14:creationId xmlns:p14="http://schemas.microsoft.com/office/powerpoint/2010/main" val="2943839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C5A85C-FCDA-B84E-27F2-E35952AED66D}"/>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11394E6A-6296-E18F-719F-45C7A0B9427D}"/>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graphicFrame>
        <p:nvGraphicFramePr>
          <p:cNvPr id="3" name="Table 2">
            <a:extLst>
              <a:ext uri="{FF2B5EF4-FFF2-40B4-BE49-F238E27FC236}">
                <a16:creationId xmlns:a16="http://schemas.microsoft.com/office/drawing/2014/main" id="{E5ED128D-F587-4350-A331-766945E7C408}"/>
              </a:ext>
            </a:extLst>
          </p:cNvPr>
          <p:cNvGraphicFramePr>
            <a:graphicFrameLocks noGrp="1"/>
          </p:cNvGraphicFramePr>
          <p:nvPr>
            <p:extLst>
              <p:ext uri="{D42A27DB-BD31-4B8C-83A1-F6EECF244321}">
                <p14:modId xmlns:p14="http://schemas.microsoft.com/office/powerpoint/2010/main" val="1852239184"/>
              </p:ext>
            </p:extLst>
          </p:nvPr>
        </p:nvGraphicFramePr>
        <p:xfrm>
          <a:off x="2150209" y="3157583"/>
          <a:ext cx="7891582" cy="3416806"/>
        </p:xfrm>
        <a:graphic>
          <a:graphicData uri="http://schemas.openxmlformats.org/drawingml/2006/table">
            <a:tbl>
              <a:tblPr firstRow="1" firstCol="1" bandRow="1">
                <a:tableStyleId>{2D5ABB26-0587-4C30-8999-92F81FD0307C}</a:tableStyleId>
              </a:tblPr>
              <a:tblGrid>
                <a:gridCol w="3409405">
                  <a:extLst>
                    <a:ext uri="{9D8B030D-6E8A-4147-A177-3AD203B41FA5}">
                      <a16:colId xmlns:a16="http://schemas.microsoft.com/office/drawing/2014/main" val="2123661913"/>
                    </a:ext>
                  </a:extLst>
                </a:gridCol>
                <a:gridCol w="2307546">
                  <a:extLst>
                    <a:ext uri="{9D8B030D-6E8A-4147-A177-3AD203B41FA5}">
                      <a16:colId xmlns:a16="http://schemas.microsoft.com/office/drawing/2014/main" val="528373033"/>
                    </a:ext>
                  </a:extLst>
                </a:gridCol>
                <a:gridCol w="2174631">
                  <a:extLst>
                    <a:ext uri="{9D8B030D-6E8A-4147-A177-3AD203B41FA5}">
                      <a16:colId xmlns:a16="http://schemas.microsoft.com/office/drawing/2014/main" val="156128680"/>
                    </a:ext>
                  </a:extLst>
                </a:gridCol>
              </a:tblGrid>
              <a:tr h="940658">
                <a:tc>
                  <a:txBody>
                    <a:bodyPr/>
                    <a:lstStyle/>
                    <a:p>
                      <a:pPr algn="ctr">
                        <a:lnSpc>
                          <a:spcPct val="150000"/>
                        </a:lnSpc>
                      </a:pPr>
                      <a:r>
                        <a:rPr lang="en-MY" sz="2000" b="1" kern="100" dirty="0">
                          <a:effectLst/>
                          <a:latin typeface="+mn-lt"/>
                          <a:ea typeface="DengXian" panose="02010600030101010101" pitchFamily="2" charset="-122"/>
                          <a:cs typeface="Times New Roman" panose="02020603050405020304" pitchFamily="18" charset="0"/>
                        </a:rPr>
                        <a:t>Hair Type</a:t>
                      </a:r>
                      <a:endParaRPr lang="en-MY" sz="2000" kern="100" dirty="0">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b="1" kern="100">
                          <a:effectLst/>
                          <a:latin typeface="+mn-lt"/>
                          <a:ea typeface="DengXian" panose="02010600030101010101" pitchFamily="2" charset="-122"/>
                          <a:cs typeface="Times New Roman" panose="02020603050405020304" pitchFamily="18" charset="0"/>
                        </a:rPr>
                        <a:t>Frame Rate (fps)</a:t>
                      </a:r>
                      <a:endParaRPr lang="en-MY" sz="2000" kern="100">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b="1" kern="100">
                          <a:effectLst/>
                          <a:latin typeface="+mn-lt"/>
                          <a:ea typeface="DengXian" panose="02010600030101010101" pitchFamily="2" charset="-122"/>
                          <a:cs typeface="Times New Roman" panose="02020603050405020304" pitchFamily="18" charset="0"/>
                        </a:rPr>
                        <a:t>Frame Time (ms)</a:t>
                      </a:r>
                      <a:endParaRPr lang="en-MY" sz="2000" kern="100">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6241098"/>
                  </a:ext>
                </a:extLst>
              </a:tr>
              <a:tr h="619037">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Normal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solidFill>
                            <a:srgbClr val="000000"/>
                          </a:solidFill>
                          <a:effectLst/>
                          <a:latin typeface="+mn-lt"/>
                          <a:ea typeface="DengXian" panose="02010600030101010101" pitchFamily="2" charset="-122"/>
                          <a:cs typeface="Times New Roman" panose="02020603050405020304" pitchFamily="18" charset="0"/>
                        </a:rPr>
                        <a:t>56.02</a:t>
                      </a:r>
                      <a:endParaRPr lang="en-MY" sz="2000" kern="100">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17.85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2191508"/>
                  </a:ext>
                </a:extLst>
              </a:tr>
              <a:tr h="619037">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Curly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49.14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20.35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6413250"/>
                  </a:ext>
                </a:extLst>
              </a:tr>
              <a:tr h="619037">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Long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53.68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18.63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68289"/>
                  </a:ext>
                </a:extLst>
              </a:tr>
              <a:tr h="619037">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Long and Curly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a:effectLst/>
                          <a:latin typeface="+mn-lt"/>
                          <a:ea typeface="DengXian" panose="02010600030101010101" pitchFamily="2" charset="-122"/>
                          <a:cs typeface="Times New Roman" panose="02020603050405020304" pitchFamily="18" charset="0"/>
                        </a:rPr>
                        <a:t>44.58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2000" kern="100" dirty="0">
                          <a:effectLst/>
                          <a:latin typeface="+mn-lt"/>
                          <a:ea typeface="DengXian" panose="02010600030101010101" pitchFamily="2" charset="-122"/>
                          <a:cs typeface="Times New Roman" panose="02020603050405020304" pitchFamily="18" charset="0"/>
                        </a:rPr>
                        <a:t>22.43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3557783"/>
                  </a:ext>
                </a:extLst>
              </a:tr>
            </a:tbl>
          </a:graphicData>
        </a:graphic>
      </p:graphicFrame>
      <p:sp>
        <p:nvSpPr>
          <p:cNvPr id="5" name="TextBox 4">
            <a:extLst>
              <a:ext uri="{FF2B5EF4-FFF2-40B4-BE49-F238E27FC236}">
                <a16:creationId xmlns:a16="http://schemas.microsoft.com/office/drawing/2014/main" id="{9042E991-3B25-5DED-DF17-7B91B4385892}"/>
              </a:ext>
            </a:extLst>
          </p:cNvPr>
          <p:cNvSpPr txBox="1"/>
          <p:nvPr/>
        </p:nvSpPr>
        <p:spPr>
          <a:xfrm>
            <a:off x="861060" y="2125469"/>
            <a:ext cx="10469880" cy="861774"/>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Average frame rate and frame time of simulation under different hair type setups in 60 seconds</a:t>
            </a:r>
            <a:endParaRPr lang="en-MY" sz="2500" dirty="0">
              <a:ln w="6350">
                <a:solidFill>
                  <a:schemeClr val="tx1"/>
                </a:solidFill>
              </a:ln>
              <a:effectLst>
                <a:outerShdw blurRad="101600" dist="101600" dir="2220000" algn="l" rotWithShape="0">
                  <a:prstClr val="black">
                    <a:alpha val="50000"/>
                  </a:prstClr>
                </a:outerShdw>
              </a:effectLst>
            </a:endParaRPr>
          </a:p>
        </p:txBody>
      </p:sp>
    </p:spTree>
    <p:extLst>
      <p:ext uri="{BB962C8B-B14F-4D97-AF65-F5344CB8AC3E}">
        <p14:creationId xmlns:p14="http://schemas.microsoft.com/office/powerpoint/2010/main" val="74840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F5554F3-A167-5BA0-9898-BF90429A8447}"/>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998DFE8C-D0E1-035A-C4FC-8317455829EA}"/>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5" name="TextBox 4">
            <a:extLst>
              <a:ext uri="{FF2B5EF4-FFF2-40B4-BE49-F238E27FC236}">
                <a16:creationId xmlns:a16="http://schemas.microsoft.com/office/drawing/2014/main" id="{9042E991-3B25-5DED-DF17-7B91B4385892}"/>
              </a:ext>
            </a:extLst>
          </p:cNvPr>
          <p:cNvSpPr txBox="1"/>
          <p:nvPr/>
        </p:nvSpPr>
        <p:spPr>
          <a:xfrm>
            <a:off x="861060" y="2125469"/>
            <a:ext cx="10469880" cy="477054"/>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Average frame times of different hair type setups</a:t>
            </a:r>
            <a:endParaRPr lang="en-MY" sz="2500" dirty="0">
              <a:ln w="6350">
                <a:solidFill>
                  <a:schemeClr val="tx1"/>
                </a:solidFill>
              </a:ln>
              <a:effectLst>
                <a:outerShdw blurRad="101600" dist="101600" dir="2220000" algn="l" rotWithShape="0">
                  <a:prstClr val="black">
                    <a:alpha val="50000"/>
                  </a:prstClr>
                </a:outerShdw>
              </a:effectLst>
            </a:endParaRPr>
          </a:p>
        </p:txBody>
      </p:sp>
      <p:graphicFrame>
        <p:nvGraphicFramePr>
          <p:cNvPr id="6" name="Chart 5">
            <a:extLst>
              <a:ext uri="{FF2B5EF4-FFF2-40B4-BE49-F238E27FC236}">
                <a16:creationId xmlns:a16="http://schemas.microsoft.com/office/drawing/2014/main" id="{4D4B4F05-7AE2-2BAA-AA6B-062AF8D48479}"/>
              </a:ext>
            </a:extLst>
          </p:cNvPr>
          <p:cNvGraphicFramePr/>
          <p:nvPr>
            <p:extLst>
              <p:ext uri="{D42A27DB-BD31-4B8C-83A1-F6EECF244321}">
                <p14:modId xmlns:p14="http://schemas.microsoft.com/office/powerpoint/2010/main" val="290037146"/>
              </p:ext>
            </p:extLst>
          </p:nvPr>
        </p:nvGraphicFramePr>
        <p:xfrm>
          <a:off x="2047422" y="2772862"/>
          <a:ext cx="8097156" cy="3974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8708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72032D65-9835-021F-D8E7-67BE96C1B7DB}"/>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3" name="Rectangle 2">
            <a:extLst>
              <a:ext uri="{FF2B5EF4-FFF2-40B4-BE49-F238E27FC236}">
                <a16:creationId xmlns:a16="http://schemas.microsoft.com/office/drawing/2014/main" id="{0AFE85A3-4D67-D327-A2BC-B93505425B2B}"/>
              </a:ext>
            </a:extLst>
          </p:cNvPr>
          <p:cNvSpPr/>
          <p:nvPr/>
        </p:nvSpPr>
        <p:spPr>
          <a:xfrm>
            <a:off x="7208296" y="2142979"/>
            <a:ext cx="4722353" cy="458439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All hair type setups achieved real-time performance.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Normal hair achieved the highest performance while long and curly hair achieved the lowest performance.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Longer hair requires generation and rendering of longer line segment geometry.</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Noise used to create curly hair adds disturbance to the geometric structure.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Rendering curly hair requires a longer computation time than rendering longer hair.</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Combination of both adds the most stress, thus taking longest to render.</a:t>
            </a:r>
          </a:p>
        </p:txBody>
      </p:sp>
      <p:graphicFrame>
        <p:nvGraphicFramePr>
          <p:cNvPr id="6" name="Chart 5">
            <a:extLst>
              <a:ext uri="{FF2B5EF4-FFF2-40B4-BE49-F238E27FC236}">
                <a16:creationId xmlns:a16="http://schemas.microsoft.com/office/drawing/2014/main" id="{7A083AE0-5308-9C51-9BF7-3D3FB2C3E813}"/>
              </a:ext>
            </a:extLst>
          </p:cNvPr>
          <p:cNvGraphicFramePr/>
          <p:nvPr>
            <p:extLst>
              <p:ext uri="{D42A27DB-BD31-4B8C-83A1-F6EECF244321}">
                <p14:modId xmlns:p14="http://schemas.microsoft.com/office/powerpoint/2010/main" val="2346769396"/>
              </p:ext>
            </p:extLst>
          </p:nvPr>
        </p:nvGraphicFramePr>
        <p:xfrm>
          <a:off x="249917" y="2142978"/>
          <a:ext cx="6531334" cy="46041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774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C5A85C-FCDA-B84E-27F2-E35952AED66D}"/>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Rectangle 5">
            <a:extLst>
              <a:ext uri="{FF2B5EF4-FFF2-40B4-BE49-F238E27FC236}">
                <a16:creationId xmlns:a16="http://schemas.microsoft.com/office/drawing/2014/main" id="{11394E6A-6296-E18F-719F-45C7A0B9427D}"/>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5" name="TextBox 4">
            <a:extLst>
              <a:ext uri="{FF2B5EF4-FFF2-40B4-BE49-F238E27FC236}">
                <a16:creationId xmlns:a16="http://schemas.microsoft.com/office/drawing/2014/main" id="{9042E991-3B25-5DED-DF17-7B91B4385892}"/>
              </a:ext>
            </a:extLst>
          </p:cNvPr>
          <p:cNvSpPr txBox="1"/>
          <p:nvPr/>
        </p:nvSpPr>
        <p:spPr>
          <a:xfrm>
            <a:off x="861060" y="2125469"/>
            <a:ext cx="10469880" cy="861774"/>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Average frame rate and frame time of simulation under different total number of strands used in 60 seconds</a:t>
            </a:r>
            <a:endParaRPr lang="en-MY" sz="2500" dirty="0">
              <a:ln w="6350">
                <a:solidFill>
                  <a:schemeClr val="tx1"/>
                </a:solidFill>
              </a:ln>
              <a:effectLst>
                <a:outerShdw blurRad="101600" dist="101600" dir="2220000" algn="l" rotWithShape="0">
                  <a:prstClr val="black">
                    <a:alpha val="50000"/>
                  </a:prstClr>
                </a:outerShdw>
              </a:effectLst>
            </a:endParaRPr>
          </a:p>
        </p:txBody>
      </p:sp>
      <p:graphicFrame>
        <p:nvGraphicFramePr>
          <p:cNvPr id="9" name="Table 8">
            <a:extLst>
              <a:ext uri="{FF2B5EF4-FFF2-40B4-BE49-F238E27FC236}">
                <a16:creationId xmlns:a16="http://schemas.microsoft.com/office/drawing/2014/main" id="{E5ED128D-F587-4350-A331-766945E7C408}"/>
              </a:ext>
            </a:extLst>
          </p:cNvPr>
          <p:cNvGraphicFramePr>
            <a:graphicFrameLocks noGrp="1"/>
          </p:cNvGraphicFramePr>
          <p:nvPr>
            <p:extLst>
              <p:ext uri="{D42A27DB-BD31-4B8C-83A1-F6EECF244321}">
                <p14:modId xmlns:p14="http://schemas.microsoft.com/office/powerpoint/2010/main" val="3364295352"/>
              </p:ext>
            </p:extLst>
          </p:nvPr>
        </p:nvGraphicFramePr>
        <p:xfrm>
          <a:off x="2305635" y="3167617"/>
          <a:ext cx="7580730" cy="3583705"/>
        </p:xfrm>
        <a:graphic>
          <a:graphicData uri="http://schemas.openxmlformats.org/drawingml/2006/table">
            <a:tbl>
              <a:tblPr firstRow="1" firstCol="1" bandRow="1">
                <a:tableStyleId>{2D5ABB26-0587-4C30-8999-92F81FD0307C}</a:tableStyleId>
              </a:tblPr>
              <a:tblGrid>
                <a:gridCol w="3663986">
                  <a:extLst>
                    <a:ext uri="{9D8B030D-6E8A-4147-A177-3AD203B41FA5}">
                      <a16:colId xmlns:a16="http://schemas.microsoft.com/office/drawing/2014/main" val="2123661913"/>
                    </a:ext>
                  </a:extLst>
                </a:gridCol>
                <a:gridCol w="2016446">
                  <a:extLst>
                    <a:ext uri="{9D8B030D-6E8A-4147-A177-3AD203B41FA5}">
                      <a16:colId xmlns:a16="http://schemas.microsoft.com/office/drawing/2014/main" val="528373033"/>
                    </a:ext>
                  </a:extLst>
                </a:gridCol>
                <a:gridCol w="1900298">
                  <a:extLst>
                    <a:ext uri="{9D8B030D-6E8A-4147-A177-3AD203B41FA5}">
                      <a16:colId xmlns:a16="http://schemas.microsoft.com/office/drawing/2014/main" val="156128680"/>
                    </a:ext>
                  </a:extLst>
                </a:gridCol>
              </a:tblGrid>
              <a:tr h="835275">
                <a:tc>
                  <a:txBody>
                    <a:bodyPr/>
                    <a:lstStyle/>
                    <a:p>
                      <a:pPr algn="ctr">
                        <a:lnSpc>
                          <a:spcPct val="150000"/>
                        </a:lnSpc>
                      </a:pPr>
                      <a:r>
                        <a:rPr lang="en-MY" sz="1900" b="1" kern="100">
                          <a:effectLst/>
                          <a:latin typeface="Tahoma" panose="020B0604030504040204" pitchFamily="34" charset="0"/>
                          <a:ea typeface="DengXian" panose="02010600030101010101" pitchFamily="2" charset="-122"/>
                          <a:cs typeface="Times New Roman" panose="02020603050405020304" pitchFamily="18" charset="0"/>
                        </a:rPr>
                        <a:t>Total Number of Hair Strands</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b="1" kern="100" dirty="0">
                          <a:effectLst/>
                          <a:latin typeface="Tahoma" panose="020B0604030504040204" pitchFamily="34" charset="0"/>
                          <a:ea typeface="DengXian" panose="02010600030101010101" pitchFamily="2" charset="-122"/>
                          <a:cs typeface="Times New Roman" panose="02020603050405020304" pitchFamily="18" charset="0"/>
                        </a:rPr>
                        <a:t>Frame Rate (fps)</a:t>
                      </a:r>
                      <a:endParaRPr lang="en-MY" sz="19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b="1" kern="100">
                          <a:effectLst/>
                          <a:latin typeface="Tahoma" panose="020B0604030504040204" pitchFamily="34" charset="0"/>
                          <a:ea typeface="DengXian" panose="02010600030101010101" pitchFamily="2" charset="-122"/>
                          <a:cs typeface="Times New Roman" panose="02020603050405020304" pitchFamily="18" charset="0"/>
                        </a:rPr>
                        <a:t>Frame Time (ms)</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6241098"/>
                  </a:ext>
                </a:extLst>
              </a:tr>
              <a:tr h="549686">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25600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effectLst/>
                          <a:latin typeface="Tahoma" panose="020B0604030504040204" pitchFamily="34" charset="0"/>
                          <a:ea typeface="DengXian" panose="02010600030101010101" pitchFamily="2" charset="-122"/>
                          <a:cs typeface="Times New Roman" panose="02020603050405020304" pitchFamily="18" charset="0"/>
                        </a:rPr>
                        <a:t>56.02</a:t>
                      </a: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17.85</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2191508"/>
                  </a:ext>
                </a:extLst>
              </a:tr>
              <a:tr h="549686">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32000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effectLst/>
                          <a:latin typeface="Tahoma" panose="020B0604030504040204" pitchFamily="34" charset="0"/>
                          <a:ea typeface="DengXian" panose="02010600030101010101" pitchFamily="2" charset="-122"/>
                          <a:cs typeface="Times New Roman" panose="02020603050405020304" pitchFamily="18" charset="0"/>
                        </a:rPr>
                        <a:t>47.17</a:t>
                      </a: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21.20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6413250"/>
                  </a:ext>
                </a:extLst>
              </a:tr>
              <a:tr h="549686">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38400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effectLst/>
                          <a:latin typeface="Tahoma" panose="020B0604030504040204" pitchFamily="34" charset="0"/>
                          <a:ea typeface="DengXian" panose="02010600030101010101" pitchFamily="2" charset="-122"/>
                          <a:cs typeface="Times New Roman" panose="02020603050405020304" pitchFamily="18" charset="0"/>
                        </a:rPr>
                        <a:t>39.49</a:t>
                      </a: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25.32</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68289"/>
                  </a:ext>
                </a:extLst>
              </a:tr>
              <a:tr h="549686">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44800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effectLst/>
                          <a:latin typeface="Tahoma" panose="020B0604030504040204" pitchFamily="34" charset="0"/>
                          <a:ea typeface="DengXian" panose="02010600030101010101" pitchFamily="2" charset="-122"/>
                          <a:cs typeface="Times New Roman" panose="02020603050405020304" pitchFamily="18" charset="0"/>
                        </a:rPr>
                        <a:t>34.64</a:t>
                      </a: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28.87</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3557783"/>
                  </a:ext>
                </a:extLst>
              </a:tr>
              <a:tr h="549686">
                <a:tc>
                  <a:txBody>
                    <a:bodyPr/>
                    <a:lstStyle/>
                    <a:p>
                      <a:pPr algn="ctr">
                        <a:lnSpc>
                          <a:spcPct val="150000"/>
                        </a:lnSpc>
                      </a:pPr>
                      <a:r>
                        <a:rPr lang="en-MY" sz="1900" kern="10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51200</a:t>
                      </a:r>
                      <a:endParaRPr lang="en-MY" sz="1900" kern="10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a:effectLst/>
                          <a:latin typeface="Tahoma" panose="020B0604030504040204" pitchFamily="34" charset="0"/>
                          <a:ea typeface="DengXian" panose="02010600030101010101" pitchFamily="2" charset="-122"/>
                          <a:cs typeface="Times New Roman" panose="02020603050405020304" pitchFamily="18" charset="0"/>
                        </a:rPr>
                        <a:t>31.72</a:t>
                      </a: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MY" sz="19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31.53</a:t>
                      </a:r>
                      <a:endParaRPr lang="en-MY" sz="1900" kern="100" dirty="0">
                        <a:effectLst/>
                        <a:latin typeface="Tahoma" panose="020B0604030504040204" pitchFamily="34" charset="0"/>
                        <a:ea typeface="DengXian" panose="02010600030101010101" pitchFamily="2" charset="-122"/>
                        <a:cs typeface="Times New Roman" panose="02020603050405020304" pitchFamily="18" charset="0"/>
                      </a:endParaRPr>
                    </a:p>
                  </a:txBody>
                  <a:tcPr marL="66545" marR="6654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0571749"/>
                  </a:ext>
                </a:extLst>
              </a:tr>
            </a:tbl>
          </a:graphicData>
        </a:graphic>
      </p:graphicFrame>
    </p:spTree>
    <p:extLst>
      <p:ext uri="{BB962C8B-B14F-4D97-AF65-F5344CB8AC3E}">
        <p14:creationId xmlns:p14="http://schemas.microsoft.com/office/powerpoint/2010/main" val="3588544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F5554F3-A167-5BA0-9898-BF90429A8447}"/>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998DFE8C-D0E1-035A-C4FC-8317455829EA}"/>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5" name="TextBox 4">
            <a:extLst>
              <a:ext uri="{FF2B5EF4-FFF2-40B4-BE49-F238E27FC236}">
                <a16:creationId xmlns:a16="http://schemas.microsoft.com/office/drawing/2014/main" id="{9042E991-3B25-5DED-DF17-7B91B4385892}"/>
              </a:ext>
            </a:extLst>
          </p:cNvPr>
          <p:cNvSpPr txBox="1"/>
          <p:nvPr/>
        </p:nvSpPr>
        <p:spPr>
          <a:xfrm>
            <a:off x="799089" y="2125469"/>
            <a:ext cx="10593822" cy="477054"/>
          </a:xfrm>
          <a:prstGeom prst="rect">
            <a:avLst/>
          </a:prstGeom>
          <a:noFill/>
        </p:spPr>
        <p:txBody>
          <a:bodyPr wrap="square">
            <a:spAutoFit/>
          </a:bodyPr>
          <a:lstStyle/>
          <a:p>
            <a:pPr algn="ctr"/>
            <a:r>
              <a:rPr lang="en-US" sz="2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Rendering performance with increasing total number of hair strands used</a:t>
            </a:r>
            <a:endParaRPr lang="en-MY" sz="2500" dirty="0">
              <a:ln w="6350">
                <a:solidFill>
                  <a:schemeClr val="tx1"/>
                </a:solidFill>
              </a:ln>
              <a:effectLst>
                <a:outerShdw blurRad="101600" dist="101600" dir="2220000" algn="l" rotWithShape="0">
                  <a:prstClr val="black">
                    <a:alpha val="50000"/>
                  </a:prstClr>
                </a:outerShdw>
              </a:effectLst>
            </a:endParaRPr>
          </a:p>
        </p:txBody>
      </p:sp>
      <p:graphicFrame>
        <p:nvGraphicFramePr>
          <p:cNvPr id="14" name="Chart 13">
            <a:extLst>
              <a:ext uri="{FF2B5EF4-FFF2-40B4-BE49-F238E27FC236}">
                <a16:creationId xmlns:a16="http://schemas.microsoft.com/office/drawing/2014/main" id="{22812084-5D39-4D68-B759-A19B89D1B2C1}"/>
              </a:ext>
            </a:extLst>
          </p:cNvPr>
          <p:cNvGraphicFramePr/>
          <p:nvPr>
            <p:extLst>
              <p:ext uri="{D42A27DB-BD31-4B8C-83A1-F6EECF244321}">
                <p14:modId xmlns:p14="http://schemas.microsoft.com/office/powerpoint/2010/main" val="4002379085"/>
              </p:ext>
            </p:extLst>
          </p:nvPr>
        </p:nvGraphicFramePr>
        <p:xfrm>
          <a:off x="3085850" y="2987243"/>
          <a:ext cx="6020300" cy="37401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1038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72032D65-9835-021F-D8E7-67BE96C1B7DB}"/>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3" name="Rectangle 2">
            <a:extLst>
              <a:ext uri="{FF2B5EF4-FFF2-40B4-BE49-F238E27FC236}">
                <a16:creationId xmlns:a16="http://schemas.microsoft.com/office/drawing/2014/main" id="{0AFE85A3-4D67-D327-A2BC-B93505425B2B}"/>
              </a:ext>
            </a:extLst>
          </p:cNvPr>
          <p:cNvSpPr/>
          <p:nvPr/>
        </p:nvSpPr>
        <p:spPr>
          <a:xfrm>
            <a:off x="7208296" y="2142979"/>
            <a:ext cx="4722353" cy="458439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Frame rate drops with more strands are rendered in the scene.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GPU passes are required</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time is required to render hair geometry</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Drop in performance; frame rate decreases. </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25600 total strands achieved the highest performance.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Shader still achieves real-time performance, even when rendering 51200 hair strands</a:t>
            </a:r>
          </a:p>
        </p:txBody>
      </p:sp>
      <p:graphicFrame>
        <p:nvGraphicFramePr>
          <p:cNvPr id="4" name="Chart 3">
            <a:extLst>
              <a:ext uri="{FF2B5EF4-FFF2-40B4-BE49-F238E27FC236}">
                <a16:creationId xmlns:a16="http://schemas.microsoft.com/office/drawing/2014/main" id="{D9D66865-B64D-CA50-6983-1BFB62817651}"/>
              </a:ext>
            </a:extLst>
          </p:cNvPr>
          <p:cNvGraphicFramePr/>
          <p:nvPr>
            <p:extLst>
              <p:ext uri="{D42A27DB-BD31-4B8C-83A1-F6EECF244321}">
                <p14:modId xmlns:p14="http://schemas.microsoft.com/office/powerpoint/2010/main" val="3642101940"/>
              </p:ext>
            </p:extLst>
          </p:nvPr>
        </p:nvGraphicFramePr>
        <p:xfrm>
          <a:off x="261351" y="2142978"/>
          <a:ext cx="6519900" cy="46041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435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72032D65-9835-021F-D8E7-67BE96C1B7DB}"/>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PERFORMANCE OF MARSCHNER SHADER</a:t>
            </a:r>
            <a:endParaRPr lang="en-MY" sz="2800" dirty="0">
              <a:effectLst>
                <a:outerShdw blurRad="101600" dist="101600" dir="2220000" algn="l" rotWithShape="0">
                  <a:prstClr val="black">
                    <a:alpha val="50000"/>
                  </a:prstClr>
                </a:outerShdw>
              </a:effectLst>
            </a:endParaRPr>
          </a:p>
        </p:txBody>
      </p:sp>
      <p:sp>
        <p:nvSpPr>
          <p:cNvPr id="2" name="Rectangle 1">
            <a:extLst>
              <a:ext uri="{FF2B5EF4-FFF2-40B4-BE49-F238E27FC236}">
                <a16:creationId xmlns:a16="http://schemas.microsoft.com/office/drawing/2014/main" id="{78DAF057-43CB-99FC-6E66-7DFDAB277426}"/>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Implementation of hair interpolation improves the hair rendering performance.</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Interpolation allows rendering of hair strands in real time with different hair type setups and with different total hair strands of up to about 50000 strands. </a:t>
            </a:r>
          </a:p>
        </p:txBody>
      </p:sp>
    </p:spTree>
    <p:extLst>
      <p:ext uri="{BB962C8B-B14F-4D97-AF65-F5344CB8AC3E}">
        <p14:creationId xmlns:p14="http://schemas.microsoft.com/office/powerpoint/2010/main" val="48002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72032D65-9835-021F-D8E7-67BE96C1B7DB}"/>
              </a:ext>
            </a:extLst>
          </p:cNvPr>
          <p:cNvSpPr/>
          <p:nvPr/>
        </p:nvSpPr>
        <p:spPr>
          <a:xfrm>
            <a:off x="10576560" y="647682"/>
            <a:ext cx="1615440" cy="1307448"/>
          </a:xfrm>
          <a:prstGeom prst="rect">
            <a:avLst/>
          </a:prstGeom>
          <a:solidFill>
            <a:srgbClr val="92082F"/>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RESULTS AND DISCUSSION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US"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VISUAL RESULT OF DEPTH PEELING</a:t>
            </a:r>
            <a:endParaRPr lang="en-MY" sz="2800" dirty="0">
              <a:effectLst>
                <a:outerShdw blurRad="101600" dist="101600" dir="2220000" algn="l" rotWithShape="0">
                  <a:prstClr val="black">
                    <a:alpha val="50000"/>
                  </a:prstClr>
                </a:outerShdw>
              </a:effectLst>
            </a:endParaRPr>
          </a:p>
        </p:txBody>
      </p:sp>
      <p:sp>
        <p:nvSpPr>
          <p:cNvPr id="4" name="Rectangle 3">
            <a:extLst>
              <a:ext uri="{FF2B5EF4-FFF2-40B4-BE49-F238E27FC236}">
                <a16:creationId xmlns:a16="http://schemas.microsoft.com/office/drawing/2014/main" id="{F8FC3712-B995-29A4-013E-82E21A09530D}"/>
              </a:ext>
            </a:extLst>
          </p:cNvPr>
          <p:cNvSpPr/>
          <p:nvPr/>
        </p:nvSpPr>
        <p:spPr>
          <a:xfrm>
            <a:off x="7208296" y="2142979"/>
            <a:ext cx="4722353" cy="458439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Figures show hairball models without (left) and with depth peeling transparency.</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The visual appearance of hair without accounting for hair transparency looks dull and lacks depth, as illustrated in left figures.</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Reduces rough and aliased edges (caused by sub-pixel geometry) at the tip of strands through blending effect.</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More physically accurate as hair fibers are translucent.</a:t>
            </a:r>
          </a:p>
        </p:txBody>
      </p:sp>
      <p:sp>
        <p:nvSpPr>
          <p:cNvPr id="13" name="Rectangle 12">
            <a:extLst>
              <a:ext uri="{FF2B5EF4-FFF2-40B4-BE49-F238E27FC236}">
                <a16:creationId xmlns:a16="http://schemas.microsoft.com/office/drawing/2014/main" id="{80F0FFDA-BBFE-A8F2-2397-453575911931}"/>
              </a:ext>
            </a:extLst>
          </p:cNvPr>
          <p:cNvSpPr/>
          <p:nvPr/>
        </p:nvSpPr>
        <p:spPr>
          <a:xfrm>
            <a:off x="194387" y="2142979"/>
            <a:ext cx="6598297" cy="4604158"/>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FDF1AFFA-DE8B-791C-B8B2-9394395A70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996" y="2238767"/>
            <a:ext cx="5145077" cy="2373038"/>
          </a:xfrm>
          <a:prstGeom prst="rect">
            <a:avLst/>
          </a:prstGeom>
          <a:noFill/>
          <a:ln>
            <a:noFill/>
          </a:ln>
        </p:spPr>
      </p:pic>
      <p:pic>
        <p:nvPicPr>
          <p:cNvPr id="11" name="Picture 10" descr="A close up of a cat's fur&#10;&#10;Description automatically generated">
            <a:extLst>
              <a:ext uri="{FF2B5EF4-FFF2-40B4-BE49-F238E27FC236}">
                <a16:creationId xmlns:a16="http://schemas.microsoft.com/office/drawing/2014/main" id="{6EB26169-59B1-C5E5-8291-80EF5750D4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6099" y="4685532"/>
            <a:ext cx="4674870" cy="2000885"/>
          </a:xfrm>
          <a:prstGeom prst="rect">
            <a:avLst/>
          </a:prstGeom>
          <a:noFill/>
          <a:ln>
            <a:noFill/>
          </a:ln>
        </p:spPr>
      </p:pic>
    </p:spTree>
    <p:extLst>
      <p:ext uri="{BB962C8B-B14F-4D97-AF65-F5344CB8AC3E}">
        <p14:creationId xmlns:p14="http://schemas.microsoft.com/office/powerpoint/2010/main" val="223643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4B973D-DAD0-24F6-2EF2-4D7EF63AD156}"/>
              </a:ext>
            </a:extLst>
          </p:cNvPr>
          <p:cNvSpPr/>
          <p:nvPr/>
        </p:nvSpPr>
        <p:spPr>
          <a:xfrm>
            <a:off x="-415612" y="-329252"/>
            <a:ext cx="13023224" cy="7509076"/>
          </a:xfrm>
          <a:prstGeom prst="roundRect">
            <a:avLst/>
          </a:prstGeom>
          <a:gradFill flip="none" rotWithShape="1">
            <a:gsLst>
              <a:gs pos="1000">
                <a:srgbClr val="FFC901"/>
              </a:gs>
              <a:gs pos="31000">
                <a:srgbClr val="FCBB04"/>
              </a:gs>
              <a:gs pos="100000">
                <a:srgbClr val="FF660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2C8185BA-D8B4-A7A6-A83B-A5FE6973EDC3}"/>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6" name="TextBox 5">
            <a:extLst>
              <a:ext uri="{FF2B5EF4-FFF2-40B4-BE49-F238E27FC236}">
                <a16:creationId xmlns:a16="http://schemas.microsoft.com/office/drawing/2014/main" id="{4EAD2E78-F1F3-D8FA-3202-C8CEE3CDEC21}"/>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LITERATURE REVIEW</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2CD56094-A42C-DBF6-2AF2-34A0D8C45A21}"/>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8" name="Rectangle 7">
            <a:extLst>
              <a:ext uri="{FF2B5EF4-FFF2-40B4-BE49-F238E27FC236}">
                <a16:creationId xmlns:a16="http://schemas.microsoft.com/office/drawing/2014/main" id="{342C03B9-4CAB-4308-8B83-00C9C1E184B7}"/>
              </a:ext>
            </a:extLst>
          </p:cNvPr>
          <p:cNvSpPr/>
          <p:nvPr/>
        </p:nvSpPr>
        <p:spPr>
          <a:xfrm>
            <a:off x="10576560" y="647682"/>
            <a:ext cx="1615440" cy="1307448"/>
          </a:xfrm>
          <a:prstGeom prst="rect">
            <a:avLst/>
          </a:prstGeom>
          <a:solidFill>
            <a:srgbClr val="FE8201"/>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FD2E2F86-A458-DFF1-9D1B-00B4B9D3EA89}"/>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REPRESENTATION</a:t>
            </a:r>
            <a:endParaRPr lang="en-MY" sz="2800" dirty="0">
              <a:effectLst>
                <a:outerShdw blurRad="101600" dist="101600" dir="2220000" algn="l" rotWithShape="0">
                  <a:prstClr val="black">
                    <a:alpha val="50000"/>
                  </a:prstClr>
                </a:outerShdw>
              </a:effectLst>
            </a:endParaRPr>
          </a:p>
        </p:txBody>
      </p:sp>
      <p:grpSp>
        <p:nvGrpSpPr>
          <p:cNvPr id="10" name="Group 9">
            <a:extLst>
              <a:ext uri="{FF2B5EF4-FFF2-40B4-BE49-F238E27FC236}">
                <a16:creationId xmlns:a16="http://schemas.microsoft.com/office/drawing/2014/main" id="{53FC1F99-C0E0-7C39-930F-8F5B3EFD3CD2}"/>
              </a:ext>
            </a:extLst>
          </p:cNvPr>
          <p:cNvGrpSpPr/>
          <p:nvPr/>
        </p:nvGrpSpPr>
        <p:grpSpPr>
          <a:xfrm>
            <a:off x="1148500" y="2672231"/>
            <a:ext cx="9895000" cy="3479820"/>
            <a:chOff x="1148500" y="2672231"/>
            <a:chExt cx="9895000" cy="3479820"/>
          </a:xfrm>
        </p:grpSpPr>
        <p:sp>
          <p:nvSpPr>
            <p:cNvPr id="11" name="Rectangle: Rounded Corners 10">
              <a:extLst>
                <a:ext uri="{FF2B5EF4-FFF2-40B4-BE49-F238E27FC236}">
                  <a16:creationId xmlns:a16="http://schemas.microsoft.com/office/drawing/2014/main" id="{84B10346-D259-3CC2-DB24-057046653EC5}"/>
                </a:ext>
              </a:extLst>
            </p:cNvPr>
            <p:cNvSpPr/>
            <p:nvPr/>
          </p:nvSpPr>
          <p:spPr>
            <a:xfrm>
              <a:off x="1148500" y="2672231"/>
              <a:ext cx="4478765" cy="3459036"/>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a:solidFill>
                    <a:schemeClr val="tx1"/>
                  </a:solidFill>
                  <a:latin typeface="Trade Gothic Next Heavy" panose="020B0903040303020004" pitchFamily="34" charset="0"/>
                </a:rPr>
                <a:t>Explicit Strands</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400" dirty="0">
                  <a:solidFill>
                    <a:schemeClr val="tx1"/>
                  </a:solidFill>
                  <a:latin typeface="Trade Gothic Next Cond" panose="020B0506040303020004" pitchFamily="34" charset="0"/>
                </a:rPr>
                <a:t>Represented strands as arrays of 2D line segments (LeBlanc </a:t>
              </a:r>
              <a:r>
                <a:rPr lang="en-US" sz="2400" i="1" dirty="0">
                  <a:solidFill>
                    <a:schemeClr val="tx1"/>
                  </a:solidFill>
                  <a:latin typeface="Trade Gothic Next Cond" panose="020B0506040303020004" pitchFamily="34" charset="0"/>
                </a:rPr>
                <a:t>et al., </a:t>
              </a:r>
              <a:r>
                <a:rPr lang="en-US" sz="2400" dirty="0">
                  <a:solidFill>
                    <a:schemeClr val="tx1"/>
                  </a:solidFill>
                  <a:latin typeface="Trade Gothic Next Cond" panose="020B0506040303020004" pitchFamily="34" charset="0"/>
                </a:rPr>
                <a:t>1991)</a:t>
              </a:r>
            </a:p>
            <a:p>
              <a:pPr marL="285750" indent="-285750">
                <a:buFont typeface="Arial" panose="020B0604020202020204" pitchFamily="34" charset="0"/>
                <a:buChar char="•"/>
              </a:pPr>
              <a:r>
                <a:rPr lang="en-US" sz="2400" dirty="0">
                  <a:solidFill>
                    <a:schemeClr val="tx1"/>
                  </a:solidFill>
                  <a:latin typeface="Trade Gothic Next Cond" panose="020B0506040303020004" pitchFamily="34" charset="0"/>
                </a:rPr>
                <a:t>Expand lines into triangles to add detail to 3D strand (Chang </a:t>
              </a:r>
              <a:r>
                <a:rPr lang="en-US" sz="2400" i="1" dirty="0">
                  <a:solidFill>
                    <a:schemeClr val="tx1"/>
                  </a:solidFill>
                  <a:latin typeface="Trade Gothic Next Cond" panose="020B0506040303020004" pitchFamily="34" charset="0"/>
                </a:rPr>
                <a:t>et al, </a:t>
              </a:r>
              <a:r>
                <a:rPr lang="en-US" sz="2400" dirty="0">
                  <a:solidFill>
                    <a:schemeClr val="tx1"/>
                  </a:solidFill>
                  <a:latin typeface="Trade Gothic Next Cond" panose="020B0506040303020004" pitchFamily="34" charset="0"/>
                </a:rPr>
                <a:t>2002)</a:t>
              </a:r>
            </a:p>
            <a:p>
              <a:pPr marL="285750" indent="-285750">
                <a:buFont typeface="Arial" panose="020B0604020202020204" pitchFamily="34" charset="0"/>
                <a:buChar char="•"/>
              </a:pPr>
              <a:endParaRPr lang="en-US" sz="2300" dirty="0">
                <a:solidFill>
                  <a:schemeClr val="tx1"/>
                </a:solidFill>
                <a:latin typeface="Trade Gothic Next Cond" panose="020B0506040303020004" pitchFamily="34" charset="0"/>
              </a:endParaRPr>
            </a:p>
            <a:p>
              <a:endParaRPr lang="en-MY" dirty="0">
                <a:solidFill>
                  <a:schemeClr val="tx1"/>
                </a:solidFill>
                <a:latin typeface="Trade Gothic Next Cond" panose="020B0506040303020004" pitchFamily="34" charset="0"/>
              </a:endParaRPr>
            </a:p>
          </p:txBody>
        </p:sp>
        <p:sp>
          <p:nvSpPr>
            <p:cNvPr id="12" name="Rectangle: Rounded Corners 11">
              <a:extLst>
                <a:ext uri="{FF2B5EF4-FFF2-40B4-BE49-F238E27FC236}">
                  <a16:creationId xmlns:a16="http://schemas.microsoft.com/office/drawing/2014/main" id="{0F397196-7A61-B219-D522-9680E8430162}"/>
                </a:ext>
              </a:extLst>
            </p:cNvPr>
            <p:cNvSpPr/>
            <p:nvPr/>
          </p:nvSpPr>
          <p:spPr>
            <a:xfrm>
              <a:off x="6566026" y="2693015"/>
              <a:ext cx="4477474" cy="3459036"/>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a:solidFill>
                    <a:schemeClr val="tx1"/>
                  </a:solidFill>
                  <a:latin typeface="Trade Gothic Next Heavy" panose="020B0903040303020004" pitchFamily="34" charset="0"/>
                </a:rPr>
                <a:t>Implicit Volume</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Treat as a single mesh using volume density functions (Yang </a:t>
              </a:r>
              <a:r>
                <a:rPr lang="en-US" sz="2300" i="1" dirty="0">
                  <a:solidFill>
                    <a:schemeClr val="tx1"/>
                  </a:solidFill>
                  <a:latin typeface="Trade Gothic Next Cond" panose="020B0506040303020004" pitchFamily="34" charset="0"/>
                </a:rPr>
                <a:t>et al.</a:t>
              </a:r>
              <a:r>
                <a:rPr lang="en-US" sz="2300" dirty="0">
                  <a:solidFill>
                    <a:schemeClr val="tx1"/>
                  </a:solidFill>
                  <a:latin typeface="Trade Gothic Next Cond" panose="020B0506040303020004" pitchFamily="34" charset="0"/>
                </a:rPr>
                <a:t>, 2000)</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Wang </a:t>
              </a:r>
              <a:r>
                <a:rPr lang="en-US" sz="2300" i="1" dirty="0">
                  <a:solidFill>
                    <a:schemeClr val="tx1"/>
                  </a:solidFill>
                  <a:latin typeface="Trade Gothic Next Cond" panose="020B0506040303020004" pitchFamily="34" charset="0"/>
                </a:rPr>
                <a:t>et al.</a:t>
              </a:r>
              <a:r>
                <a:rPr lang="en-US" sz="2300" dirty="0">
                  <a:solidFill>
                    <a:schemeClr val="tx1"/>
                  </a:solidFill>
                  <a:latin typeface="Trade Gothic Next Cond" panose="020B0506040303020004" pitchFamily="34" charset="0"/>
                </a:rPr>
                <a:t> (2022) reconstructed volume using subset of guide hairs.</a:t>
              </a:r>
            </a:p>
            <a:p>
              <a:endParaRPr lang="en-MY" dirty="0">
                <a:solidFill>
                  <a:schemeClr val="tx1"/>
                </a:solidFill>
                <a:latin typeface="Trade Gothic Next Cond" panose="020B0506040303020004" pitchFamily="34" charset="0"/>
              </a:endParaRPr>
            </a:p>
          </p:txBody>
        </p:sp>
        <p:cxnSp>
          <p:nvCxnSpPr>
            <p:cNvPr id="13" name="Straight Arrow Connector 12">
              <a:extLst>
                <a:ext uri="{FF2B5EF4-FFF2-40B4-BE49-F238E27FC236}">
                  <a16:creationId xmlns:a16="http://schemas.microsoft.com/office/drawing/2014/main" id="{6886FF30-5F62-ED5A-273A-24335E22C1B4}"/>
                </a:ext>
              </a:extLst>
            </p:cNvPr>
            <p:cNvCxnSpPr>
              <a:cxnSpLocks/>
            </p:cNvCxnSpPr>
            <p:nvPr/>
          </p:nvCxnSpPr>
          <p:spPr>
            <a:xfrm>
              <a:off x="5627265" y="4237420"/>
              <a:ext cx="93876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807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F40CA1"/>
              </a:gs>
              <a:gs pos="39000">
                <a:srgbClr val="E81657"/>
              </a:gs>
              <a:gs pos="100000">
                <a:srgbClr val="92082F"/>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5" name="Rectangle 14">
            <a:extLst>
              <a:ext uri="{FF2B5EF4-FFF2-40B4-BE49-F238E27FC236}">
                <a16:creationId xmlns:a16="http://schemas.microsoft.com/office/drawing/2014/main" id="{AA84B1EC-BABC-87F4-B965-645D5262F390}"/>
              </a:ext>
            </a:extLst>
          </p:cNvPr>
          <p:cNvSpPr/>
          <p:nvPr/>
        </p:nvSpPr>
        <p:spPr>
          <a:xfrm>
            <a:off x="839755" y="211542"/>
            <a:ext cx="10515600" cy="3688654"/>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a:extLst>
              <a:ext uri="{FF2B5EF4-FFF2-40B4-BE49-F238E27FC236}">
                <a16:creationId xmlns:a16="http://schemas.microsoft.com/office/drawing/2014/main" id="{4658013D-C966-0FD5-26F2-9EB00CE00C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637" y="299290"/>
            <a:ext cx="4689891" cy="3519830"/>
          </a:xfrm>
          <a:prstGeom prst="rect">
            <a:avLst/>
          </a:prstGeom>
          <a:noFill/>
          <a:ln>
            <a:noFill/>
          </a:ln>
        </p:spPr>
      </p:pic>
      <p:pic>
        <p:nvPicPr>
          <p:cNvPr id="5" name="Picture 4" descr="A close up of a pattern&#10;&#10;Description automatically generated">
            <a:extLst>
              <a:ext uri="{FF2B5EF4-FFF2-40B4-BE49-F238E27FC236}">
                <a16:creationId xmlns:a16="http://schemas.microsoft.com/office/drawing/2014/main" id="{27D16262-2587-7BA2-A25F-E5D4E7AEC8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1472" y="303004"/>
            <a:ext cx="4689891" cy="3519830"/>
          </a:xfrm>
          <a:prstGeom prst="rect">
            <a:avLst/>
          </a:prstGeom>
          <a:noFill/>
          <a:ln>
            <a:noFill/>
          </a:ln>
        </p:spPr>
      </p:pic>
      <p:sp>
        <p:nvSpPr>
          <p:cNvPr id="16" name="TextBox 15">
            <a:extLst>
              <a:ext uri="{FF2B5EF4-FFF2-40B4-BE49-F238E27FC236}">
                <a16:creationId xmlns:a16="http://schemas.microsoft.com/office/drawing/2014/main" id="{E3F31B1F-4F3A-EBD1-71DE-1E880034E5F8}"/>
              </a:ext>
            </a:extLst>
          </p:cNvPr>
          <p:cNvSpPr txBox="1"/>
          <p:nvPr/>
        </p:nvSpPr>
        <p:spPr>
          <a:xfrm>
            <a:off x="861060" y="4010103"/>
            <a:ext cx="10469880" cy="400110"/>
          </a:xfrm>
          <a:prstGeom prst="rect">
            <a:avLst/>
          </a:prstGeom>
          <a:noFill/>
        </p:spPr>
        <p:txBody>
          <a:bodyPr wrap="square">
            <a:spAutoFit/>
          </a:bodyPr>
          <a:lstStyle/>
          <a:p>
            <a:pPr algn="ctr"/>
            <a:r>
              <a:rPr lang="en-US" sz="20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Hair model with traditional alpha blending hair model (left) and depth peeling (right)</a:t>
            </a:r>
            <a:endParaRPr lang="en-MY" sz="2000" dirty="0">
              <a:ln w="6350">
                <a:solidFill>
                  <a:schemeClr val="tx1"/>
                </a:solidFill>
              </a:ln>
              <a:effectLst>
                <a:outerShdw blurRad="101600" dist="101600" dir="2220000" algn="l" rotWithShape="0">
                  <a:prstClr val="black">
                    <a:alpha val="50000"/>
                  </a:prstClr>
                </a:outerShdw>
              </a:effectLst>
            </a:endParaRPr>
          </a:p>
        </p:txBody>
      </p:sp>
      <p:sp>
        <p:nvSpPr>
          <p:cNvPr id="17" name="Rectangle 16">
            <a:extLst>
              <a:ext uri="{FF2B5EF4-FFF2-40B4-BE49-F238E27FC236}">
                <a16:creationId xmlns:a16="http://schemas.microsoft.com/office/drawing/2014/main" id="{EE5606DF-FA99-8FCC-1B9C-FB79F5C5FBF5}"/>
              </a:ext>
            </a:extLst>
          </p:cNvPr>
          <p:cNvSpPr/>
          <p:nvPr/>
        </p:nvSpPr>
        <p:spPr>
          <a:xfrm>
            <a:off x="839756" y="4440990"/>
            <a:ext cx="10515600" cy="2303901"/>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Left figure shows strands with incorrect occlusion.</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Strands can only be sorted based on depth values from the virtual camera as strands are overlapping.</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Results in render with fragments blended together; an average of all the contributing hair fragments.</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Incorrect occlusion is handled in the right figure.</a:t>
            </a:r>
          </a:p>
          <a:p>
            <a:pPr marL="447675" indent="-342900">
              <a:buFont typeface="Arial" panose="020B0604020202020204" pitchFamily="34" charset="0"/>
              <a:buChar char="•"/>
            </a:pPr>
            <a:r>
              <a:rPr lang="en-US" sz="2100" dirty="0">
                <a:solidFill>
                  <a:schemeClr val="tx1"/>
                </a:solidFill>
                <a:latin typeface="Trade Gothic Next Cond" panose="020B0506040303020004" pitchFamily="34" charset="0"/>
              </a:rPr>
              <a:t>Hair geometry is peeled in layers along view direction; scene is sorted based on pixels.</a:t>
            </a:r>
          </a:p>
        </p:txBody>
      </p:sp>
    </p:spTree>
    <p:extLst>
      <p:ext uri="{BB962C8B-B14F-4D97-AF65-F5344CB8AC3E}">
        <p14:creationId xmlns:p14="http://schemas.microsoft.com/office/powerpoint/2010/main" val="1807929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1921320-B84F-542C-0AAC-2F14B038A4E1}"/>
              </a:ext>
            </a:extLst>
          </p:cNvPr>
          <p:cNvSpPr/>
          <p:nvPr/>
        </p:nvSpPr>
        <p:spPr>
          <a:xfrm>
            <a:off x="-415612" y="-329252"/>
            <a:ext cx="13023224" cy="7509076"/>
          </a:xfrm>
          <a:prstGeom prst="roundRect">
            <a:avLst/>
          </a:prstGeom>
          <a:gradFill flip="none" rotWithShape="1">
            <a:gsLst>
              <a:gs pos="1000">
                <a:srgbClr val="43A1EF"/>
              </a:gs>
              <a:gs pos="39000">
                <a:srgbClr val="6736F2"/>
              </a:gs>
              <a:gs pos="100000">
                <a:srgbClr val="20059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72032D65-9835-021F-D8E7-67BE96C1B7DB}"/>
              </a:ext>
            </a:extLst>
          </p:cNvPr>
          <p:cNvSpPr/>
          <p:nvPr/>
        </p:nvSpPr>
        <p:spPr>
          <a:xfrm>
            <a:off x="10576560" y="647682"/>
            <a:ext cx="1615440" cy="1307448"/>
          </a:xfrm>
          <a:prstGeom prst="rect">
            <a:avLst/>
          </a:prstGeom>
          <a:solidFill>
            <a:srgbClr val="200595"/>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CONCLUSION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US"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SUMMARY</a:t>
            </a:r>
            <a:endParaRPr lang="en-MY" sz="2800" dirty="0">
              <a:effectLst>
                <a:outerShdw blurRad="101600" dist="101600" dir="2220000" algn="l" rotWithShape="0">
                  <a:prstClr val="black">
                    <a:alpha val="50000"/>
                  </a:prstClr>
                </a:outerShdw>
              </a:effectLst>
            </a:endParaRPr>
          </a:p>
        </p:txBody>
      </p:sp>
      <p:sp>
        <p:nvSpPr>
          <p:cNvPr id="2" name="Rectangle 1">
            <a:extLst>
              <a:ext uri="{FF2B5EF4-FFF2-40B4-BE49-F238E27FC236}">
                <a16:creationId xmlns:a16="http://schemas.microsoft.com/office/drawing/2014/main" id="{06BE9254-0610-3EB8-E135-11DD77A5E44B}"/>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Both objectives were achieved.</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Implementation of hair interpolation when rendering hair geometry achieved real-time performance.</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Depth peeling handled incorrect occlusion caused by overlapping hair strands.</a:t>
            </a:r>
          </a:p>
        </p:txBody>
      </p:sp>
    </p:spTree>
    <p:extLst>
      <p:ext uri="{BB962C8B-B14F-4D97-AF65-F5344CB8AC3E}">
        <p14:creationId xmlns:p14="http://schemas.microsoft.com/office/powerpoint/2010/main" val="2098423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6A5BC45-5619-4C2B-491D-7995F46F85D7}"/>
              </a:ext>
            </a:extLst>
          </p:cNvPr>
          <p:cNvSpPr/>
          <p:nvPr/>
        </p:nvSpPr>
        <p:spPr>
          <a:xfrm>
            <a:off x="-415612" y="-329252"/>
            <a:ext cx="13023224" cy="7509076"/>
          </a:xfrm>
          <a:prstGeom prst="roundRect">
            <a:avLst/>
          </a:prstGeom>
          <a:gradFill flip="none" rotWithShape="1">
            <a:gsLst>
              <a:gs pos="1000">
                <a:srgbClr val="43A1EF"/>
              </a:gs>
              <a:gs pos="39000">
                <a:srgbClr val="6736F2"/>
              </a:gs>
              <a:gs pos="100000">
                <a:srgbClr val="20059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Rectangle 3">
            <a:extLst>
              <a:ext uri="{FF2B5EF4-FFF2-40B4-BE49-F238E27FC236}">
                <a16:creationId xmlns:a16="http://schemas.microsoft.com/office/drawing/2014/main" id="{C5FD05CB-6584-4B43-CFE0-3FC15D851C70}"/>
              </a:ext>
            </a:extLst>
          </p:cNvPr>
          <p:cNvSpPr/>
          <p:nvPr/>
        </p:nvSpPr>
        <p:spPr>
          <a:xfrm>
            <a:off x="10576560" y="647682"/>
            <a:ext cx="1615440" cy="1307448"/>
          </a:xfrm>
          <a:prstGeom prst="rect">
            <a:avLst/>
          </a:prstGeom>
          <a:solidFill>
            <a:srgbClr val="200595"/>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CONCLUSION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US"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CONTRIBUTIONS</a:t>
            </a:r>
            <a:endParaRPr lang="en-MY" sz="2800" dirty="0">
              <a:effectLst>
                <a:outerShdw blurRad="101600" dist="101600" dir="2220000" algn="l" rotWithShape="0">
                  <a:prstClr val="black">
                    <a:alpha val="50000"/>
                  </a:prstClr>
                </a:outerShdw>
              </a:effectLst>
            </a:endParaRPr>
          </a:p>
        </p:txBody>
      </p:sp>
      <p:sp>
        <p:nvSpPr>
          <p:cNvPr id="2" name="Rectangle 1">
            <a:extLst>
              <a:ext uri="{FF2B5EF4-FFF2-40B4-BE49-F238E27FC236}">
                <a16:creationId xmlns:a16="http://schemas.microsoft.com/office/drawing/2014/main" id="{06BE9254-0610-3EB8-E135-11DD77A5E44B}"/>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Improving the performance of hair-rendering by reducing the number of simulated hair strands.</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Adapt order-independent transparency technique to handle incorrect occlusion and improve visual results of translucent hair strands.</a:t>
            </a:r>
          </a:p>
        </p:txBody>
      </p:sp>
    </p:spTree>
    <p:extLst>
      <p:ext uri="{BB962C8B-B14F-4D97-AF65-F5344CB8AC3E}">
        <p14:creationId xmlns:p14="http://schemas.microsoft.com/office/powerpoint/2010/main" val="4076555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82208DF-759A-CB12-D757-161DAD84032D}"/>
              </a:ext>
            </a:extLst>
          </p:cNvPr>
          <p:cNvSpPr/>
          <p:nvPr/>
        </p:nvSpPr>
        <p:spPr>
          <a:xfrm>
            <a:off x="-415612" y="-329252"/>
            <a:ext cx="13023224" cy="7509076"/>
          </a:xfrm>
          <a:prstGeom prst="roundRect">
            <a:avLst/>
          </a:prstGeom>
          <a:gradFill flip="none" rotWithShape="1">
            <a:gsLst>
              <a:gs pos="1000">
                <a:srgbClr val="43A1EF"/>
              </a:gs>
              <a:gs pos="39000">
                <a:srgbClr val="6736F2"/>
              </a:gs>
              <a:gs pos="100000">
                <a:srgbClr val="200595"/>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Rectangle 3">
            <a:extLst>
              <a:ext uri="{FF2B5EF4-FFF2-40B4-BE49-F238E27FC236}">
                <a16:creationId xmlns:a16="http://schemas.microsoft.com/office/drawing/2014/main" id="{1A34CDD2-7329-538C-1642-BC88E8F77765}"/>
              </a:ext>
            </a:extLst>
          </p:cNvPr>
          <p:cNvSpPr/>
          <p:nvPr/>
        </p:nvSpPr>
        <p:spPr>
          <a:xfrm>
            <a:off x="10576560" y="647682"/>
            <a:ext cx="1615440" cy="1307448"/>
          </a:xfrm>
          <a:prstGeom prst="rect">
            <a:avLst/>
          </a:prstGeom>
          <a:solidFill>
            <a:srgbClr val="200595"/>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7" name="TextBox 6">
            <a:extLst>
              <a:ext uri="{FF2B5EF4-FFF2-40B4-BE49-F238E27FC236}">
                <a16:creationId xmlns:a16="http://schemas.microsoft.com/office/drawing/2014/main" id="{B76BC6EC-6808-280B-F41B-1DBB3F329110}"/>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CONCLUSION</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48B4D5EF-CCBE-3216-DFDD-44BA3001AF15}"/>
              </a:ext>
            </a:extLst>
          </p:cNvPr>
          <p:cNvSpPr txBox="1"/>
          <p:nvPr/>
        </p:nvSpPr>
        <p:spPr>
          <a:xfrm>
            <a:off x="861060" y="1323834"/>
            <a:ext cx="10469880" cy="523220"/>
          </a:xfrm>
          <a:prstGeom prst="rect">
            <a:avLst/>
          </a:prstGeom>
          <a:noFill/>
        </p:spPr>
        <p:txBody>
          <a:bodyPr wrap="square">
            <a:spAutoFit/>
          </a:bodyPr>
          <a:lstStyle/>
          <a:p>
            <a:pPr algn="ctr"/>
            <a:r>
              <a:rPr lang="en-US"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FUTURE WORKS</a:t>
            </a:r>
            <a:endParaRPr lang="en-MY" sz="2800" dirty="0">
              <a:effectLst>
                <a:outerShdw blurRad="101600" dist="101600" dir="2220000" algn="l" rotWithShape="0">
                  <a:prstClr val="black">
                    <a:alpha val="50000"/>
                  </a:prstClr>
                </a:outerShdw>
              </a:effectLst>
            </a:endParaRPr>
          </a:p>
        </p:txBody>
      </p:sp>
      <p:sp>
        <p:nvSpPr>
          <p:cNvPr id="2" name="Rectangle 1">
            <a:extLst>
              <a:ext uri="{FF2B5EF4-FFF2-40B4-BE49-F238E27FC236}">
                <a16:creationId xmlns:a16="http://schemas.microsoft.com/office/drawing/2014/main" id="{06BE9254-0610-3EB8-E135-11DD77A5E44B}"/>
              </a:ext>
            </a:extLst>
          </p:cNvPr>
          <p:cNvSpPr/>
          <p:nvPr/>
        </p:nvSpPr>
        <p:spPr>
          <a:xfrm>
            <a:off x="1325863" y="2407298"/>
            <a:ext cx="9540274" cy="3974842"/>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Level-of-Detail</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Culling</a:t>
            </a:r>
          </a:p>
          <a:p>
            <a:pPr marL="285750" indent="-285750">
              <a:buFont typeface="Arial" panose="020B0604020202020204" pitchFamily="34" charset="0"/>
              <a:buChar char="•"/>
            </a:pPr>
            <a:r>
              <a:rPr lang="en-US" sz="2500" dirty="0">
                <a:solidFill>
                  <a:schemeClr val="tx1"/>
                </a:solidFill>
                <a:latin typeface="Trade Gothic Next Cond" panose="020B0506040303020004" pitchFamily="34" charset="0"/>
              </a:rPr>
              <a:t>Application of hair </a:t>
            </a:r>
            <a:r>
              <a:rPr lang="en-US" sz="2500">
                <a:solidFill>
                  <a:schemeClr val="tx1"/>
                </a:solidFill>
                <a:latin typeface="Trade Gothic Next Cond" panose="020B0506040303020004" pitchFamily="34" charset="0"/>
              </a:rPr>
              <a:t>physics simulation</a:t>
            </a:r>
            <a:endParaRPr lang="en-US" sz="2500" dirty="0">
              <a:solidFill>
                <a:schemeClr val="tx1"/>
              </a:solidFill>
              <a:latin typeface="Trade Gothic Next Cond" panose="020B0506040303020004" pitchFamily="34" charset="0"/>
            </a:endParaRPr>
          </a:p>
        </p:txBody>
      </p:sp>
    </p:spTree>
    <p:extLst>
      <p:ext uri="{BB962C8B-B14F-4D97-AF65-F5344CB8AC3E}">
        <p14:creationId xmlns:p14="http://schemas.microsoft.com/office/powerpoint/2010/main" val="3733082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a:extLst>
              <a:ext uri="{FF2B5EF4-FFF2-40B4-BE49-F238E27FC236}">
                <a16:creationId xmlns:a16="http://schemas.microsoft.com/office/drawing/2014/main" id="{E80F72BA-7F03-F88A-3580-832C2A33E7AD}"/>
              </a:ext>
            </a:extLst>
          </p:cNvPr>
          <p:cNvSpPr/>
          <p:nvPr/>
        </p:nvSpPr>
        <p:spPr>
          <a:xfrm rot="589293">
            <a:off x="-1001735" y="-1815326"/>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 name="TextBox 11">
            <a:extLst>
              <a:ext uri="{FF2B5EF4-FFF2-40B4-BE49-F238E27FC236}">
                <a16:creationId xmlns:a16="http://schemas.microsoft.com/office/drawing/2014/main" id="{379F5C7F-12C2-3D37-E46E-69972D63A82B}"/>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REFERENCES</a:t>
            </a:r>
          </a:p>
        </p:txBody>
      </p:sp>
      <p:sp>
        <p:nvSpPr>
          <p:cNvPr id="17" name="Oval 16">
            <a:extLst>
              <a:ext uri="{FF2B5EF4-FFF2-40B4-BE49-F238E27FC236}">
                <a16:creationId xmlns:a16="http://schemas.microsoft.com/office/drawing/2014/main" id="{31F8182D-AC2B-6CAD-0B51-C48A340DCE3E}"/>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extBox 12">
            <a:extLst>
              <a:ext uri="{FF2B5EF4-FFF2-40B4-BE49-F238E27FC236}">
                <a16:creationId xmlns:a16="http://schemas.microsoft.com/office/drawing/2014/main" id="{47985F98-C5E1-37D9-3C5F-395ABAFAD354}"/>
              </a:ext>
            </a:extLst>
          </p:cNvPr>
          <p:cNvSpPr txBox="1"/>
          <p:nvPr/>
        </p:nvSpPr>
        <p:spPr>
          <a:xfrm>
            <a:off x="1416000" y="1947595"/>
            <a:ext cx="9360000" cy="4621137"/>
          </a:xfrm>
          <a:prstGeom prst="rect">
            <a:avLst/>
          </a:prstGeom>
          <a:noFill/>
        </p:spPr>
        <p:txBody>
          <a:bodyPr wrap="square">
            <a:spAutoFit/>
          </a:bodyPr>
          <a:lstStyle/>
          <a:p>
            <a:pPr marL="713105" indent="-713105">
              <a:lnSpc>
                <a:spcPct val="107000"/>
              </a:lnSpc>
              <a:spcAft>
                <a:spcPts val="800"/>
              </a:spcAft>
            </a:pP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Chang, J. T., </a:t>
            </a:r>
            <a:r>
              <a:rPr lang="en-MY" sz="2100"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Jin</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J., &amp; Yu, Y. (2002). A practical model for hair mutual interactions. In </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Proceedings of the 2002 ACM SIGGRAPH/</a:t>
            </a:r>
            <a:r>
              <a:rPr lang="en-MY" sz="2100" i="1"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Eurographics</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symposium on Computer animation</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73-80.</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US"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Friederichs, F., </a:t>
            </a:r>
            <a:r>
              <a:rPr lang="en-US" sz="2100" kern="1200" dirty="0" err="1">
                <a:solidFill>
                  <a:srgbClr val="000000"/>
                </a:solidFill>
                <a:effectLst/>
                <a:latin typeface="Tahoma" panose="020B0604030504040204" pitchFamily="34" charset="0"/>
                <a:ea typeface="Tahoma" panose="020B0604030504040204" pitchFamily="34" charset="0"/>
                <a:cs typeface="Times New Roman" panose="02020603050405020304" pitchFamily="18" charset="0"/>
              </a:rPr>
              <a:t>Eisemann</a:t>
            </a:r>
            <a:r>
              <a:rPr lang="en-US"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E., &amp; </a:t>
            </a:r>
            <a:r>
              <a:rPr lang="en-US" sz="2100" kern="1200" dirty="0" err="1">
                <a:solidFill>
                  <a:srgbClr val="000000"/>
                </a:solidFill>
                <a:effectLst/>
                <a:latin typeface="Tahoma" panose="020B0604030504040204" pitchFamily="34" charset="0"/>
                <a:ea typeface="Tahoma" panose="020B0604030504040204" pitchFamily="34" charset="0"/>
                <a:cs typeface="Times New Roman" panose="02020603050405020304" pitchFamily="18" charset="0"/>
              </a:rPr>
              <a:t>Eisemann</a:t>
            </a:r>
            <a:r>
              <a:rPr lang="en-US"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E. (2020). Layered weighted blended order-independent transparency. In </a:t>
            </a:r>
            <a:r>
              <a:rPr lang="en-US" sz="2100" i="1"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Graphics Interface,</a:t>
            </a:r>
            <a:r>
              <a:rPr lang="en-US"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3.</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fr-FR"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Jansson</a:t>
            </a:r>
            <a:r>
              <a:rPr lang="fr-FR"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E. S. V., </a:t>
            </a:r>
            <a:r>
              <a:rPr lang="fr-FR"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Chajdas</a:t>
            </a:r>
            <a:r>
              <a:rPr lang="fr-FR"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M. G., Lacroix, J., &amp; </a:t>
            </a:r>
            <a:r>
              <a:rPr lang="fr-FR"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Ragnemalm</a:t>
            </a:r>
            <a:r>
              <a:rPr lang="fr-FR"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I. (2019). </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Real-Time Hybrid Hair Rendering. In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EGSR</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1-8. </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Kajiya</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J. T., &amp; Kay, T. L. (1989). Rendering fur with three dimensional textures. </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ACM </a:t>
            </a:r>
            <a:r>
              <a:rPr lang="en-MY" sz="2100" i="1"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Siggraph</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Computer Graphics</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b="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23</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 271-280.</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Kim, T. Y., &amp; Neumann, U. (2001). Opacity shadow maps. In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Rendering Techniques 2001: Proceedings of the </a:t>
            </a:r>
            <a:r>
              <a:rPr lang="en-MY" sz="2100" i="1"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Eurographics</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Workshop in London, United Kingdom</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177-182. Springer Vienna. </a:t>
            </a:r>
          </a:p>
        </p:txBody>
      </p:sp>
    </p:spTree>
    <p:extLst>
      <p:ext uri="{BB962C8B-B14F-4D97-AF65-F5344CB8AC3E}">
        <p14:creationId xmlns:p14="http://schemas.microsoft.com/office/powerpoint/2010/main" val="70980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a:extLst>
              <a:ext uri="{FF2B5EF4-FFF2-40B4-BE49-F238E27FC236}">
                <a16:creationId xmlns:a16="http://schemas.microsoft.com/office/drawing/2014/main" id="{E80F72BA-7F03-F88A-3580-832C2A33E7AD}"/>
              </a:ext>
            </a:extLst>
          </p:cNvPr>
          <p:cNvSpPr/>
          <p:nvPr/>
        </p:nvSpPr>
        <p:spPr>
          <a:xfrm rot="589293">
            <a:off x="-1001735" y="-1815326"/>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 name="TextBox 11">
            <a:extLst>
              <a:ext uri="{FF2B5EF4-FFF2-40B4-BE49-F238E27FC236}">
                <a16:creationId xmlns:a16="http://schemas.microsoft.com/office/drawing/2014/main" id="{379F5C7F-12C2-3D37-E46E-69972D63A82B}"/>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REFERENCES</a:t>
            </a:r>
          </a:p>
        </p:txBody>
      </p:sp>
      <p:sp>
        <p:nvSpPr>
          <p:cNvPr id="17" name="Oval 16">
            <a:extLst>
              <a:ext uri="{FF2B5EF4-FFF2-40B4-BE49-F238E27FC236}">
                <a16:creationId xmlns:a16="http://schemas.microsoft.com/office/drawing/2014/main" id="{31F8182D-AC2B-6CAD-0B51-C48A340DCE3E}"/>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DE1E0DC0-48CB-8593-7B52-F721D15DD5E5}"/>
              </a:ext>
            </a:extLst>
          </p:cNvPr>
          <p:cNvSpPr txBox="1"/>
          <p:nvPr/>
        </p:nvSpPr>
        <p:spPr>
          <a:xfrm>
            <a:off x="1416000" y="1947600"/>
            <a:ext cx="9360000" cy="4531049"/>
          </a:xfrm>
          <a:prstGeom prst="rect">
            <a:avLst/>
          </a:prstGeom>
          <a:noFill/>
        </p:spPr>
        <p:txBody>
          <a:bodyPr wrap="square">
            <a:spAutoFit/>
          </a:bodyPr>
          <a:lstStyle/>
          <a:p>
            <a:pPr marL="713105" indent="-713105">
              <a:lnSpc>
                <a:spcPct val="107000"/>
              </a:lnSpc>
              <a:spcAft>
                <a:spcPts val="800"/>
              </a:spcAft>
            </a:pPr>
            <a:r>
              <a:rPr lang="en-US"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KT, A., </a:t>
            </a:r>
            <a:r>
              <a:rPr lang="en-US"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Jarabo</a:t>
            </a:r>
            <a:r>
              <a:rPr lang="en-US"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A., </a:t>
            </a:r>
            <a:r>
              <a:rPr lang="en-US"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Aliaga</a:t>
            </a:r>
            <a:r>
              <a:rPr lang="en-US"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C., Chiang, M. J. Y., Maury, O., Hery, C., ... &amp; Nam, G. (2023). Accelerating Hair Rendering by Learning High-Order Scattered Radiance.</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LeBlanc, A. M., Turner, R., &amp; </a:t>
            </a:r>
            <a:r>
              <a:rPr lang="en-MY" sz="2100"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Thalmann</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D. (1991). Rendering hair using pixel blending and shadow buffers. </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The Journal of Visualization and Computer Animation</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b="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 92-97. </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Lokovic</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T., &amp; </a:t>
            </a:r>
            <a:r>
              <a:rPr lang="en-MY"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Veach</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E. (2000). Deep shadow maps. In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Proceedings of the 27th annual conference on Computer graphics and interactive techniques</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385-392. </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Marschner</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S. R., Jensen, H. W., </a:t>
            </a:r>
            <a:r>
              <a:rPr lang="en-MY"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Cammarano</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M., Worley, S., &amp; Hanrahan, P. (2003). Light scattering from human hair </a:t>
            </a:r>
            <a:r>
              <a:rPr lang="en-MY" sz="2100" kern="12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fibers</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ACM Transactions on Graphics</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(TOG</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b="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22</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(3), 780-791. </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2370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a:extLst>
              <a:ext uri="{FF2B5EF4-FFF2-40B4-BE49-F238E27FC236}">
                <a16:creationId xmlns:a16="http://schemas.microsoft.com/office/drawing/2014/main" id="{E80F72BA-7F03-F88A-3580-832C2A33E7AD}"/>
              </a:ext>
            </a:extLst>
          </p:cNvPr>
          <p:cNvSpPr/>
          <p:nvPr/>
        </p:nvSpPr>
        <p:spPr>
          <a:xfrm rot="589293">
            <a:off x="-1001735" y="-1815326"/>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 name="TextBox 11">
            <a:extLst>
              <a:ext uri="{FF2B5EF4-FFF2-40B4-BE49-F238E27FC236}">
                <a16:creationId xmlns:a16="http://schemas.microsoft.com/office/drawing/2014/main" id="{379F5C7F-12C2-3D37-E46E-69972D63A82B}"/>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REFERENCES</a:t>
            </a:r>
          </a:p>
        </p:txBody>
      </p:sp>
      <p:sp>
        <p:nvSpPr>
          <p:cNvPr id="17" name="Oval 16">
            <a:extLst>
              <a:ext uri="{FF2B5EF4-FFF2-40B4-BE49-F238E27FC236}">
                <a16:creationId xmlns:a16="http://schemas.microsoft.com/office/drawing/2014/main" id="{31F8182D-AC2B-6CAD-0B51-C48A340DCE3E}"/>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74D7904-742A-6488-43E7-435C45B7EDF0}"/>
              </a:ext>
            </a:extLst>
          </p:cNvPr>
          <p:cNvSpPr txBox="1"/>
          <p:nvPr/>
        </p:nvSpPr>
        <p:spPr>
          <a:xfrm>
            <a:off x="1416000" y="1947600"/>
            <a:ext cx="9360000" cy="4531049"/>
          </a:xfrm>
          <a:prstGeom prst="rect">
            <a:avLst/>
          </a:prstGeom>
          <a:noFill/>
        </p:spPr>
        <p:txBody>
          <a:bodyPr wrap="square">
            <a:spAutoFit/>
          </a:bodyPr>
          <a:lstStyle/>
          <a:p>
            <a:pPr marL="713105" indent="-713105">
              <a:lnSpc>
                <a:spcPct val="107000"/>
              </a:lnSpc>
              <a:spcAft>
                <a:spcPts val="800"/>
              </a:spcAft>
            </a:pP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Tafuri, S. (2019). Strand-based Hair Rendering in Frostbite. </a:t>
            </a:r>
            <a:r>
              <a:rPr lang="en-MY" sz="21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ACM SIGGRAPH Courses: Advances in Real-Time Rendering in Games Course</a:t>
            </a:r>
            <a:r>
              <a:rPr lang="en-MY" sz="21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fr-FR" sz="2100" kern="1200" dirty="0" err="1">
                <a:solidFill>
                  <a:srgbClr val="000000"/>
                </a:solidFill>
                <a:effectLst/>
                <a:latin typeface="Tahoma" panose="020B0604030504040204" pitchFamily="34" charset="0"/>
                <a:ea typeface="Tahoma" panose="020B0604030504040204" pitchFamily="34" charset="0"/>
                <a:cs typeface="Times New Roman" panose="02020603050405020304" pitchFamily="18" charset="0"/>
              </a:rPr>
              <a:t>Tsopouridis</a:t>
            </a:r>
            <a:r>
              <a:rPr lang="fr-FR"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G., </a:t>
            </a:r>
            <a:r>
              <a:rPr lang="fr-FR" sz="2100" kern="1200" dirty="0" err="1">
                <a:solidFill>
                  <a:srgbClr val="000000"/>
                </a:solidFill>
                <a:effectLst/>
                <a:latin typeface="Tahoma" panose="020B0604030504040204" pitchFamily="34" charset="0"/>
                <a:ea typeface="Tahoma" panose="020B0604030504040204" pitchFamily="34" charset="0"/>
                <a:cs typeface="Times New Roman" panose="02020603050405020304" pitchFamily="18" charset="0"/>
              </a:rPr>
              <a:t>Vasilakis</a:t>
            </a:r>
            <a:r>
              <a:rPr lang="fr-FR"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A. A., &amp; </a:t>
            </a:r>
            <a:r>
              <a:rPr lang="fr-FR" sz="2100" kern="1200" dirty="0" err="1">
                <a:solidFill>
                  <a:srgbClr val="000000"/>
                </a:solidFill>
                <a:effectLst/>
                <a:latin typeface="Tahoma" panose="020B0604030504040204" pitchFamily="34" charset="0"/>
                <a:ea typeface="Tahoma" panose="020B0604030504040204" pitchFamily="34" charset="0"/>
                <a:cs typeface="Times New Roman" panose="02020603050405020304" pitchFamily="18" charset="0"/>
              </a:rPr>
              <a:t>Fudos</a:t>
            </a:r>
            <a:r>
              <a:rPr lang="fr-FR"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 I. (2023). </a:t>
            </a:r>
            <a:r>
              <a:rPr lang="en-MY" sz="21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Deep and Fast Approximate Order Independent Transparency.</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Wang, Z., Nam, G., </a:t>
            </a:r>
            <a:r>
              <a:rPr lang="en-MY"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Stuyck</a:t>
            </a: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T., Lombardi, S., </a:t>
            </a:r>
            <a:r>
              <a:rPr lang="en-MY"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Zollhöfer</a:t>
            </a: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M., Hodgins, J., &amp; </a:t>
            </a:r>
            <a:r>
              <a:rPr lang="en-MY"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Lassner</a:t>
            </a: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C. (2022). </a:t>
            </a:r>
            <a:r>
              <a:rPr lang="en-MY" sz="2100" kern="1200" dirty="0" err="1">
                <a:solidFill>
                  <a:srgbClr val="222222"/>
                </a:solidFill>
                <a:effectLst/>
                <a:latin typeface="Tahoma" panose="020B0604030504040204" pitchFamily="34" charset="0"/>
                <a:ea typeface="Tahoma" panose="020B0604030504040204" pitchFamily="34" charset="0"/>
                <a:cs typeface="Times New Roman" panose="02020603050405020304" pitchFamily="18" charset="0"/>
              </a:rPr>
              <a:t>Hvh</a:t>
            </a: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Learning a hybrid neural volumetric representation for dynamic hair performance capture. In </a:t>
            </a:r>
            <a:r>
              <a:rPr lang="en-MY" sz="2100" i="1"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Proceedings of the IEEE/CVF Conference on Computer Vision and Pattern Recognition</a:t>
            </a:r>
            <a:r>
              <a:rPr lang="en-MY" sz="2100" kern="1200" dirty="0">
                <a:solidFill>
                  <a:srgbClr val="222222"/>
                </a:solidFill>
                <a:effectLst/>
                <a:latin typeface="Tahoma" panose="020B0604030504040204" pitchFamily="34" charset="0"/>
                <a:ea typeface="Tahoma" panose="020B0604030504040204" pitchFamily="34" charset="0"/>
                <a:cs typeface="Times New Roman" panose="02020603050405020304" pitchFamily="18" charset="0"/>
              </a:rPr>
              <a:t>, 6143-6154.</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Watanabe, Y., &amp; Suenaga, Y. (1992). A trigonal prism-based method for hair image generation. </a:t>
            </a:r>
            <a:r>
              <a:rPr lang="en-MY" sz="21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IEEE Computer Graphics and Applications</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100" b="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12</a:t>
            </a:r>
            <a:r>
              <a:rPr lang="en-MY" sz="21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(1), 47–53. </a:t>
            </a:r>
            <a:endParaRPr lang="en-MY" sz="21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72425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a:extLst>
              <a:ext uri="{FF2B5EF4-FFF2-40B4-BE49-F238E27FC236}">
                <a16:creationId xmlns:a16="http://schemas.microsoft.com/office/drawing/2014/main" id="{E80F72BA-7F03-F88A-3580-832C2A33E7AD}"/>
              </a:ext>
            </a:extLst>
          </p:cNvPr>
          <p:cNvSpPr/>
          <p:nvPr/>
        </p:nvSpPr>
        <p:spPr>
          <a:xfrm rot="589293">
            <a:off x="-1001735" y="-1815326"/>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 name="TextBox 11">
            <a:extLst>
              <a:ext uri="{FF2B5EF4-FFF2-40B4-BE49-F238E27FC236}">
                <a16:creationId xmlns:a16="http://schemas.microsoft.com/office/drawing/2014/main" id="{379F5C7F-12C2-3D37-E46E-69972D63A82B}"/>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REFERENCES</a:t>
            </a:r>
          </a:p>
        </p:txBody>
      </p:sp>
      <p:sp>
        <p:nvSpPr>
          <p:cNvPr id="17" name="Oval 16">
            <a:extLst>
              <a:ext uri="{FF2B5EF4-FFF2-40B4-BE49-F238E27FC236}">
                <a16:creationId xmlns:a16="http://schemas.microsoft.com/office/drawing/2014/main" id="{31F8182D-AC2B-6CAD-0B51-C48A340DCE3E}"/>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74D7904-742A-6488-43E7-435C45B7EDF0}"/>
              </a:ext>
            </a:extLst>
          </p:cNvPr>
          <p:cNvSpPr txBox="1"/>
          <p:nvPr/>
        </p:nvSpPr>
        <p:spPr>
          <a:xfrm>
            <a:off x="1440180" y="1947600"/>
            <a:ext cx="9311640" cy="4365682"/>
          </a:xfrm>
          <a:prstGeom prst="rect">
            <a:avLst/>
          </a:prstGeom>
          <a:noFill/>
        </p:spPr>
        <p:txBody>
          <a:bodyPr wrap="square">
            <a:spAutoFit/>
          </a:bodyPr>
          <a:lstStyle/>
          <a:p>
            <a:pPr marL="713105" indent="-713105">
              <a:lnSpc>
                <a:spcPct val="107000"/>
              </a:lnSpc>
              <a:spcAft>
                <a:spcPts val="800"/>
              </a:spcAft>
            </a:pP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Williams, L. A. (1978). Casting curved shadows on curved surfaces. </a:t>
            </a:r>
            <a:r>
              <a:rPr lang="en-MY" sz="22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Proceedings of the 5th Annual Conference on Computer Graphics and Interactive Techniques</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270-274.</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fr-FR"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Yang, X. D., Xu, Z., Yang, J., &amp; Wang, T. (2000). </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The cluster hair model. </a:t>
            </a:r>
            <a:r>
              <a:rPr lang="en-MY" sz="22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Graphical Models</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200" b="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62</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 85-103. </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200" kern="100" dirty="0">
                <a:solidFill>
                  <a:srgbClr val="000000"/>
                </a:solidFill>
                <a:effectLst/>
                <a:latin typeface="Tahoma" panose="020B0604030504040204" pitchFamily="34" charset="0"/>
                <a:ea typeface="Times New Roman" panose="02020603050405020304" pitchFamily="18" charset="0"/>
                <a:cs typeface="Times New Roman" panose="02020603050405020304" pitchFamily="18" charset="0"/>
              </a:rPr>
              <a:t>Yu, X., Yang, J. C., Hensley, J., Harada, T., &amp; Yu, J. (2012). A framework for rendering complex scattering effects on hair. </a:t>
            </a:r>
            <a:r>
              <a:rPr lang="en-MY" sz="2200" i="1" kern="100" dirty="0">
                <a:solidFill>
                  <a:srgbClr val="000000"/>
                </a:solidFill>
                <a:effectLst/>
                <a:latin typeface="Tahoma" panose="020B0604030504040204" pitchFamily="34" charset="0"/>
                <a:ea typeface="Times New Roman" panose="02020603050405020304" pitchFamily="18" charset="0"/>
                <a:cs typeface="Times New Roman" panose="02020603050405020304" pitchFamily="18" charset="0"/>
              </a:rPr>
              <a:t>Proceedings of the ACM SIGGRAPH Symposium on Interactive 3D Graphics and Games</a:t>
            </a:r>
            <a:r>
              <a:rPr lang="en-MY" sz="2200" kern="100" dirty="0">
                <a:solidFill>
                  <a:srgbClr val="000000"/>
                </a:solidFill>
                <a:effectLst/>
                <a:latin typeface="Tahoma" panose="020B0604030504040204" pitchFamily="34" charset="0"/>
                <a:ea typeface="Times New Roman" panose="02020603050405020304" pitchFamily="18" charset="0"/>
                <a:cs typeface="Times New Roman" panose="02020603050405020304" pitchFamily="18" charset="0"/>
              </a:rPr>
              <a:t>, 111-118. </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Yuksel, C., &amp; Keyser, J. (2008). Deep Opacity Maps. </a:t>
            </a:r>
            <a:r>
              <a:rPr lang="en-MY" sz="2200" i="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Computer Graphics Forum</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a:t>
            </a:r>
            <a:r>
              <a:rPr lang="en-MY" sz="2200" b="1"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27</a:t>
            </a:r>
            <a:r>
              <a:rPr lang="en-MY" sz="2200" kern="12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(2), 675–680. </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2961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ame 17">
            <a:extLst>
              <a:ext uri="{FF2B5EF4-FFF2-40B4-BE49-F238E27FC236}">
                <a16:creationId xmlns:a16="http://schemas.microsoft.com/office/drawing/2014/main" id="{E80F72BA-7F03-F88A-3580-832C2A33E7AD}"/>
              </a:ext>
            </a:extLst>
          </p:cNvPr>
          <p:cNvSpPr/>
          <p:nvPr/>
        </p:nvSpPr>
        <p:spPr>
          <a:xfrm rot="589293">
            <a:off x="-1001735" y="-1815326"/>
            <a:ext cx="3037279" cy="3145316"/>
          </a:xfrm>
          <a:prstGeom prst="frame">
            <a:avLst>
              <a:gd name="adj1" fmla="val 12911"/>
            </a:avLst>
          </a:prstGeom>
          <a:gradFill flip="none" rotWithShape="1">
            <a:gsLst>
              <a:gs pos="2000">
                <a:srgbClr val="848484"/>
              </a:gs>
              <a:gs pos="29000">
                <a:srgbClr val="262626"/>
              </a:gs>
              <a:gs pos="100000">
                <a:schemeClr val="tx1"/>
              </a:gs>
            </a:gsLst>
            <a:path path="circle">
              <a:fillToRect l="100000" t="100000"/>
            </a:path>
            <a:tileRect r="-100000" b="-100000"/>
          </a:gradFill>
          <a:ln>
            <a:noFill/>
          </a:ln>
          <a:effectLst>
            <a:outerShdw blurRad="254000" dist="762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2" name="TextBox 11">
            <a:extLst>
              <a:ext uri="{FF2B5EF4-FFF2-40B4-BE49-F238E27FC236}">
                <a16:creationId xmlns:a16="http://schemas.microsoft.com/office/drawing/2014/main" id="{379F5C7F-12C2-3D37-E46E-69972D63A82B}"/>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REFERENCES</a:t>
            </a:r>
          </a:p>
        </p:txBody>
      </p:sp>
      <p:sp>
        <p:nvSpPr>
          <p:cNvPr id="17" name="Oval 16">
            <a:extLst>
              <a:ext uri="{FF2B5EF4-FFF2-40B4-BE49-F238E27FC236}">
                <a16:creationId xmlns:a16="http://schemas.microsoft.com/office/drawing/2014/main" id="{31F8182D-AC2B-6CAD-0B51-C48A340DCE3E}"/>
              </a:ext>
            </a:extLst>
          </p:cNvPr>
          <p:cNvSpPr/>
          <p:nvPr/>
        </p:nvSpPr>
        <p:spPr>
          <a:xfrm>
            <a:off x="10280119" y="-1284790"/>
            <a:ext cx="2761407" cy="2569580"/>
          </a:xfrm>
          <a:prstGeom prst="ellipse">
            <a:avLst/>
          </a:prstGeom>
          <a:solidFill>
            <a:srgbClr val="262626"/>
          </a:solidFill>
          <a:ln>
            <a:noFill/>
          </a:ln>
          <a:effectLst>
            <a:outerShdw blurRad="254000" dist="127000" dir="762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74D7904-742A-6488-43E7-435C45B7EDF0}"/>
              </a:ext>
            </a:extLst>
          </p:cNvPr>
          <p:cNvSpPr txBox="1"/>
          <p:nvPr/>
        </p:nvSpPr>
        <p:spPr>
          <a:xfrm>
            <a:off x="1416000" y="1947600"/>
            <a:ext cx="9360000" cy="2349105"/>
          </a:xfrm>
          <a:prstGeom prst="rect">
            <a:avLst/>
          </a:prstGeom>
          <a:noFill/>
        </p:spPr>
        <p:txBody>
          <a:bodyPr wrap="square">
            <a:spAutoFit/>
          </a:bodyPr>
          <a:lstStyle/>
          <a:p>
            <a:pPr marL="713105" indent="-713105">
              <a:lnSpc>
                <a:spcPct val="107000"/>
              </a:lnSpc>
              <a:spcAft>
                <a:spcPts val="800"/>
              </a:spcAft>
            </a:pPr>
            <a:r>
              <a:rPr lang="en-US" sz="22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Zhu, J., Zhao, S., Wang, L., Xu, Y., &amp; Yan, L. Q. (2022). Practical level-of-detail aggregation of fur appearance. </a:t>
            </a:r>
            <a:r>
              <a:rPr lang="en-US" sz="2200" i="1"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ACM Transactions on Graphics (TOG), </a:t>
            </a:r>
            <a:r>
              <a:rPr lang="en-US" sz="2200" b="1"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41</a:t>
            </a:r>
            <a:r>
              <a:rPr lang="en-US" sz="2200" kern="12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(4), 1-17.</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a:p>
            <a:pPr marL="713105" indent="-713105">
              <a:lnSpc>
                <a:spcPct val="107000"/>
              </a:lnSpc>
              <a:spcAft>
                <a:spcPts val="800"/>
              </a:spcAft>
            </a:pPr>
            <a:r>
              <a:rPr lang="en-MY" sz="22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Zinke, A., </a:t>
            </a:r>
            <a:r>
              <a:rPr lang="en-MY" sz="2200" kern="100" dirty="0" err="1">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Sobottka</a:t>
            </a:r>
            <a:r>
              <a:rPr lang="en-MY" sz="22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G., &amp; Weber, A. (2004). Photo-Realistic Rendering of Blond Hair. In </a:t>
            </a:r>
            <a:r>
              <a:rPr lang="en-MY" sz="2200" i="1"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VMV</a:t>
            </a:r>
            <a:r>
              <a:rPr lang="en-MY" sz="2200" kern="100" dirty="0">
                <a:solidFill>
                  <a:srgbClr val="000000"/>
                </a:solidFill>
                <a:effectLst/>
                <a:latin typeface="Tahoma" panose="020B0604030504040204" pitchFamily="34" charset="0"/>
                <a:ea typeface="DengXian" panose="02010600030101010101" pitchFamily="2" charset="-122"/>
                <a:cs typeface="Times New Roman" panose="02020603050405020304" pitchFamily="18" charset="0"/>
              </a:rPr>
              <a:t>, 191–198.</a:t>
            </a:r>
            <a:endParaRPr lang="en-MY" sz="2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181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477550-62B7-8B96-F02A-BFC754645419}"/>
              </a:ext>
            </a:extLst>
          </p:cNvPr>
          <p:cNvSpPr/>
          <p:nvPr/>
        </p:nvSpPr>
        <p:spPr>
          <a:xfrm>
            <a:off x="-415612" y="-329252"/>
            <a:ext cx="13023224" cy="7509076"/>
          </a:xfrm>
          <a:prstGeom prst="roundRect">
            <a:avLst/>
          </a:prstGeom>
          <a:gradFill flip="none" rotWithShape="1">
            <a:gsLst>
              <a:gs pos="1000">
                <a:srgbClr val="FFC901"/>
              </a:gs>
              <a:gs pos="31000">
                <a:srgbClr val="FCBB04"/>
              </a:gs>
              <a:gs pos="100000">
                <a:srgbClr val="FF660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D5774BFC-8027-DEF5-0736-B8CC541AE579}"/>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6" name="TextBox 5">
            <a:extLst>
              <a:ext uri="{FF2B5EF4-FFF2-40B4-BE49-F238E27FC236}">
                <a16:creationId xmlns:a16="http://schemas.microsoft.com/office/drawing/2014/main" id="{8D87A3CC-B26E-898F-D1EF-5A0CD4BF469C}"/>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LITERATURE REVIEW</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4D950853-0CDA-5FCE-3135-DDFDAB08F5BE}"/>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8" name="Rectangle 7">
            <a:extLst>
              <a:ext uri="{FF2B5EF4-FFF2-40B4-BE49-F238E27FC236}">
                <a16:creationId xmlns:a16="http://schemas.microsoft.com/office/drawing/2014/main" id="{5CE036A5-279E-2691-E417-4FC1338256CF}"/>
              </a:ext>
            </a:extLst>
          </p:cNvPr>
          <p:cNvSpPr/>
          <p:nvPr/>
        </p:nvSpPr>
        <p:spPr>
          <a:xfrm>
            <a:off x="10576560" y="647682"/>
            <a:ext cx="1615440" cy="1307448"/>
          </a:xfrm>
          <a:prstGeom prst="rect">
            <a:avLst/>
          </a:prstGeom>
          <a:solidFill>
            <a:srgbClr val="FE8201"/>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EB216274-6CD0-9919-5433-AFE5B9397588}"/>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ILLUMINATION</a:t>
            </a:r>
            <a:endParaRPr lang="en-MY" sz="2800" dirty="0">
              <a:effectLst>
                <a:outerShdw blurRad="101600" dist="101600" dir="2220000" algn="l" rotWithShape="0">
                  <a:prstClr val="black">
                    <a:alpha val="50000"/>
                  </a:prstClr>
                </a:outerShdw>
              </a:effectLst>
            </a:endParaRPr>
          </a:p>
        </p:txBody>
      </p:sp>
      <p:grpSp>
        <p:nvGrpSpPr>
          <p:cNvPr id="20" name="Group 19">
            <a:extLst>
              <a:ext uri="{FF2B5EF4-FFF2-40B4-BE49-F238E27FC236}">
                <a16:creationId xmlns:a16="http://schemas.microsoft.com/office/drawing/2014/main" id="{97F1761D-E5C5-BF8B-F01B-0A6E31820307}"/>
              </a:ext>
            </a:extLst>
          </p:cNvPr>
          <p:cNvGrpSpPr/>
          <p:nvPr/>
        </p:nvGrpSpPr>
        <p:grpSpPr>
          <a:xfrm>
            <a:off x="1148500" y="2672231"/>
            <a:ext cx="9895000" cy="3479820"/>
            <a:chOff x="1148500" y="2672231"/>
            <a:chExt cx="9895000" cy="3479820"/>
          </a:xfrm>
        </p:grpSpPr>
        <p:sp>
          <p:nvSpPr>
            <p:cNvPr id="10" name="Rectangle: Rounded Corners 9">
              <a:extLst>
                <a:ext uri="{FF2B5EF4-FFF2-40B4-BE49-F238E27FC236}">
                  <a16:creationId xmlns:a16="http://schemas.microsoft.com/office/drawing/2014/main" id="{9B5206F2-9840-40E4-DC61-4727DAAEB595}"/>
                </a:ext>
              </a:extLst>
            </p:cNvPr>
            <p:cNvSpPr/>
            <p:nvPr/>
          </p:nvSpPr>
          <p:spPr>
            <a:xfrm>
              <a:off x="1148500" y="2672231"/>
              <a:ext cx="4478765" cy="3459036"/>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err="1">
                  <a:solidFill>
                    <a:schemeClr val="tx1"/>
                  </a:solidFill>
                  <a:latin typeface="Trade Gothic Next Heavy" panose="020B0903040303020004" pitchFamily="34" charset="0"/>
                </a:rPr>
                <a:t>Kajiya</a:t>
              </a:r>
              <a:r>
                <a:rPr lang="en-MY" sz="2800" dirty="0">
                  <a:solidFill>
                    <a:schemeClr val="tx1"/>
                  </a:solidFill>
                  <a:latin typeface="Trade Gothic Next Heavy" panose="020B0903040303020004" pitchFamily="34" charset="0"/>
                </a:rPr>
                <a:t> &amp; Kay (1989)</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Single light-scattering model</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Involves specular and diffuse light components</a:t>
              </a:r>
            </a:p>
            <a:p>
              <a:pPr marL="285750" indent="-285750">
                <a:buFont typeface="Arial" panose="020B0604020202020204" pitchFamily="34" charset="0"/>
                <a:buChar char="•"/>
              </a:pPr>
              <a:r>
                <a:rPr lang="en-US" sz="2300" dirty="0">
                  <a:solidFill>
                    <a:srgbClr val="FF0000"/>
                  </a:solidFill>
                  <a:latin typeface="Trade Gothic Next Cond" panose="020B0506040303020004" pitchFamily="34" charset="0"/>
                </a:rPr>
                <a:t>Cons</a:t>
              </a:r>
              <a:r>
                <a:rPr lang="en-US" sz="2300" dirty="0">
                  <a:solidFill>
                    <a:schemeClr val="tx1"/>
                  </a:solidFill>
                  <a:latin typeface="Trade Gothic Next Cond" panose="020B0506040303020004" pitchFamily="34" charset="0"/>
                </a:rPr>
                <a:t>: not physically accurate</a:t>
              </a:r>
            </a:p>
            <a:p>
              <a:endParaRPr lang="en-MY" dirty="0">
                <a:solidFill>
                  <a:schemeClr val="tx1"/>
                </a:solidFill>
                <a:latin typeface="Trade Gothic Next Cond" panose="020B0506040303020004" pitchFamily="34" charset="0"/>
              </a:endParaRPr>
            </a:p>
          </p:txBody>
        </p:sp>
        <p:sp>
          <p:nvSpPr>
            <p:cNvPr id="11" name="Rectangle: Rounded Corners 10">
              <a:extLst>
                <a:ext uri="{FF2B5EF4-FFF2-40B4-BE49-F238E27FC236}">
                  <a16:creationId xmlns:a16="http://schemas.microsoft.com/office/drawing/2014/main" id="{B0D0E72F-05F5-333A-A43F-E935D83F9C8F}"/>
                </a:ext>
              </a:extLst>
            </p:cNvPr>
            <p:cNvSpPr/>
            <p:nvPr/>
          </p:nvSpPr>
          <p:spPr>
            <a:xfrm>
              <a:off x="6566026" y="2693015"/>
              <a:ext cx="4477474" cy="3459036"/>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err="1">
                  <a:solidFill>
                    <a:schemeClr val="tx1"/>
                  </a:solidFill>
                  <a:latin typeface="Trade Gothic Next Heavy" panose="020B0903040303020004" pitchFamily="34" charset="0"/>
                </a:rPr>
                <a:t>Marschner</a:t>
              </a:r>
              <a:r>
                <a:rPr lang="en-MY" sz="2800" dirty="0">
                  <a:solidFill>
                    <a:schemeClr val="tx1"/>
                  </a:solidFill>
                  <a:latin typeface="Trade Gothic Next Heavy" panose="020B0903040303020004" pitchFamily="34" charset="0"/>
                </a:rPr>
                <a:t> </a:t>
              </a:r>
              <a:r>
                <a:rPr lang="en-MY" sz="2800" i="1" dirty="0">
                  <a:solidFill>
                    <a:schemeClr val="tx1"/>
                  </a:solidFill>
                  <a:latin typeface="Trade Gothic Next Heavy" panose="020B0903040303020004" pitchFamily="34" charset="0"/>
                </a:rPr>
                <a:t>et al</a:t>
              </a:r>
              <a:r>
                <a:rPr lang="en-MY" sz="2800" dirty="0">
                  <a:solidFill>
                    <a:schemeClr val="tx1"/>
                  </a:solidFill>
                  <a:latin typeface="Trade Gothic Next Heavy" panose="020B0903040303020004" pitchFamily="34" charset="0"/>
                </a:rPr>
                <a:t>. (2003)</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Bidirectional scattering model involving transmission and reflection rays</a:t>
              </a:r>
            </a:p>
            <a:p>
              <a:pPr marL="285750" indent="-285750">
                <a:buFont typeface="Arial" panose="020B0604020202020204" pitchFamily="34" charset="0"/>
                <a:buChar char="•"/>
              </a:pPr>
              <a:r>
                <a:rPr lang="en-US" sz="2300" dirty="0">
                  <a:solidFill>
                    <a:srgbClr val="FF0000"/>
                  </a:solidFill>
                  <a:latin typeface="Trade Gothic Next Cond" panose="020B0506040303020004" pitchFamily="34" charset="0"/>
                </a:rPr>
                <a:t>Cons: </a:t>
              </a:r>
              <a:r>
                <a:rPr lang="en-US" sz="2300" dirty="0">
                  <a:solidFill>
                    <a:schemeClr val="tx1"/>
                  </a:solidFill>
                  <a:latin typeface="Trade Gothic Next Cond" panose="020B0506040303020004" pitchFamily="34" charset="0"/>
                </a:rPr>
                <a:t>too expensive for real-time applications</a:t>
              </a:r>
              <a:endParaRPr lang="en-US" sz="2300" dirty="0">
                <a:solidFill>
                  <a:srgbClr val="FF0000"/>
                </a:solidFill>
                <a:latin typeface="Trade Gothic Next Cond" panose="020B0506040303020004" pitchFamily="34" charset="0"/>
              </a:endParaRPr>
            </a:p>
            <a:p>
              <a:endParaRPr lang="en-MY" dirty="0">
                <a:solidFill>
                  <a:schemeClr val="tx1"/>
                </a:solidFill>
                <a:latin typeface="Trade Gothic Next Cond" panose="020B0506040303020004" pitchFamily="34" charset="0"/>
              </a:endParaRPr>
            </a:p>
          </p:txBody>
        </p:sp>
        <p:cxnSp>
          <p:nvCxnSpPr>
            <p:cNvPr id="13" name="Straight Arrow Connector 12">
              <a:extLst>
                <a:ext uri="{FF2B5EF4-FFF2-40B4-BE49-F238E27FC236}">
                  <a16:creationId xmlns:a16="http://schemas.microsoft.com/office/drawing/2014/main" id="{E3F931A5-E963-32A5-1E4D-3BAABA2C6ED4}"/>
                </a:ext>
              </a:extLst>
            </p:cNvPr>
            <p:cNvCxnSpPr>
              <a:cxnSpLocks/>
            </p:cNvCxnSpPr>
            <p:nvPr/>
          </p:nvCxnSpPr>
          <p:spPr>
            <a:xfrm>
              <a:off x="5627265" y="4237420"/>
              <a:ext cx="93876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297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5DB32F-3640-A6E8-8087-DEB038099677}"/>
              </a:ext>
            </a:extLst>
          </p:cNvPr>
          <p:cNvSpPr/>
          <p:nvPr/>
        </p:nvSpPr>
        <p:spPr>
          <a:xfrm>
            <a:off x="0" y="4184605"/>
            <a:ext cx="12192000" cy="26733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5" name="Rectangle: Rounded Corners 4">
            <a:extLst>
              <a:ext uri="{FF2B5EF4-FFF2-40B4-BE49-F238E27FC236}">
                <a16:creationId xmlns:a16="http://schemas.microsoft.com/office/drawing/2014/main" id="{ACB7EF21-1C91-300E-AD22-297F7FF63C29}"/>
              </a:ext>
            </a:extLst>
          </p:cNvPr>
          <p:cNvSpPr/>
          <p:nvPr/>
        </p:nvSpPr>
        <p:spPr>
          <a:xfrm>
            <a:off x="8037249" y="1813560"/>
            <a:ext cx="3053919" cy="4471157"/>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TextBox 5">
            <a:extLst>
              <a:ext uri="{FF2B5EF4-FFF2-40B4-BE49-F238E27FC236}">
                <a16:creationId xmlns:a16="http://schemas.microsoft.com/office/drawing/2014/main" id="{D5437D13-A0B6-A9A4-4E3D-A0E19CD2CF7B}"/>
              </a:ext>
            </a:extLst>
          </p:cNvPr>
          <p:cNvSpPr txBox="1"/>
          <p:nvPr/>
        </p:nvSpPr>
        <p:spPr>
          <a:xfrm>
            <a:off x="8037249" y="1813560"/>
            <a:ext cx="1054328" cy="4471157"/>
          </a:xfrm>
          <a:prstGeom prst="rect">
            <a:avLst/>
          </a:prstGeom>
          <a:noFill/>
        </p:spPr>
        <p:txBody>
          <a:bodyPr vert="vert270" wrap="square">
            <a:spAutoFit/>
          </a:bodyPr>
          <a:lstStyle/>
          <a:p>
            <a:pPr algn="ctr">
              <a:lnSpc>
                <a:spcPct val="150000"/>
              </a:lnSpc>
            </a:pPr>
            <a:r>
              <a:rPr lang="en-MY" sz="2000" kern="100" spc="3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CHAPTER 3      </a:t>
            </a:r>
          </a:p>
          <a:p>
            <a:pPr algn="ctr">
              <a:lnSpc>
                <a:spcPct val="150000"/>
              </a:lnSpc>
            </a:pPr>
            <a:r>
              <a:rPr lang="en-MY" sz="2000" kern="100" spc="300" dirty="0">
                <a:solidFill>
                  <a:schemeClr val="bg1"/>
                </a:solidFill>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2000" kern="100" spc="3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7" name="Rectangle: Rounded Corners 6">
            <a:extLst>
              <a:ext uri="{FF2B5EF4-FFF2-40B4-BE49-F238E27FC236}">
                <a16:creationId xmlns:a16="http://schemas.microsoft.com/office/drawing/2014/main" id="{3B5D290F-F738-102F-3554-4A3D76B22D22}"/>
              </a:ext>
            </a:extLst>
          </p:cNvPr>
          <p:cNvSpPr/>
          <p:nvPr/>
        </p:nvSpPr>
        <p:spPr>
          <a:xfrm>
            <a:off x="1100831" y="1813560"/>
            <a:ext cx="3053919" cy="4471157"/>
          </a:xfrm>
          <a:prstGeom prst="roundRect">
            <a:avLst/>
          </a:prstGeom>
          <a:gradFill flip="none" rotWithShape="1">
            <a:gsLst>
              <a:gs pos="1000">
                <a:srgbClr val="FF9201"/>
              </a:gs>
              <a:gs pos="31000">
                <a:srgbClr val="FE6E02"/>
              </a:gs>
              <a:gs pos="100000">
                <a:srgbClr val="FF0101"/>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7">
            <a:extLst>
              <a:ext uri="{FF2B5EF4-FFF2-40B4-BE49-F238E27FC236}">
                <a16:creationId xmlns:a16="http://schemas.microsoft.com/office/drawing/2014/main" id="{A0796D4D-ADB5-3609-C313-83ABEA979E75}"/>
              </a:ext>
            </a:extLst>
          </p:cNvPr>
          <p:cNvSpPr txBox="1"/>
          <p:nvPr/>
        </p:nvSpPr>
        <p:spPr>
          <a:xfrm>
            <a:off x="1100831" y="1813560"/>
            <a:ext cx="1054328" cy="4471157"/>
          </a:xfrm>
          <a:prstGeom prst="rect">
            <a:avLst/>
          </a:prstGeom>
          <a:noFill/>
        </p:spPr>
        <p:txBody>
          <a:bodyPr vert="vert270" wrap="square">
            <a:spAutoFit/>
          </a:bodyPr>
          <a:lstStyle/>
          <a:p>
            <a:pPr algn="ctr">
              <a:lnSpc>
                <a:spcPct val="150000"/>
              </a:lnSpc>
            </a:pPr>
            <a:r>
              <a:rPr lang="en-MY" sz="2000" kern="100" spc="3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CHAPTER 1      INTRODUCTION</a:t>
            </a:r>
          </a:p>
        </p:txBody>
      </p:sp>
      <p:sp>
        <p:nvSpPr>
          <p:cNvPr id="9" name="TextBox 8">
            <a:extLst>
              <a:ext uri="{FF2B5EF4-FFF2-40B4-BE49-F238E27FC236}">
                <a16:creationId xmlns:a16="http://schemas.microsoft.com/office/drawing/2014/main" id="{E9861AB5-1D97-1D55-B7DC-7E04E27A695F}"/>
              </a:ext>
            </a:extLst>
          </p:cNvPr>
          <p:cNvSpPr txBox="1"/>
          <p:nvPr/>
        </p:nvSpPr>
        <p:spPr>
          <a:xfrm>
            <a:off x="3758943" y="573283"/>
            <a:ext cx="4674114" cy="745140"/>
          </a:xfrm>
          <a:prstGeom prst="rect">
            <a:avLst/>
          </a:prstGeom>
          <a:noFill/>
        </p:spPr>
        <p:txBody>
          <a:bodyPr wrap="square">
            <a:spAutoFit/>
          </a:bodyPr>
          <a:lstStyle/>
          <a:p>
            <a:pPr algn="ctr">
              <a:lnSpc>
                <a:spcPct val="150000"/>
              </a:lnSpc>
            </a:pPr>
            <a:r>
              <a:rPr lang="en-MY" sz="3200" kern="100" dirty="0">
                <a:effectLst/>
                <a:latin typeface="Trade Gothic Next Heavy" panose="020F0502020204030204" pitchFamily="34" charset="0"/>
                <a:ea typeface="DengXian" panose="02010600030101010101" pitchFamily="2" charset="-122"/>
                <a:cs typeface="Times New Roman" panose="02020603050405020304" pitchFamily="18" charset="0"/>
              </a:rPr>
              <a:t>CONTENTS</a:t>
            </a:r>
          </a:p>
        </p:txBody>
      </p:sp>
      <p:sp>
        <p:nvSpPr>
          <p:cNvPr id="10" name="Rectangle: Rounded Corners 9">
            <a:extLst>
              <a:ext uri="{FF2B5EF4-FFF2-40B4-BE49-F238E27FC236}">
                <a16:creationId xmlns:a16="http://schemas.microsoft.com/office/drawing/2014/main" id="{5ACE4919-A97D-9548-0819-D01162698E4F}"/>
              </a:ext>
            </a:extLst>
          </p:cNvPr>
          <p:cNvSpPr/>
          <p:nvPr/>
        </p:nvSpPr>
        <p:spPr>
          <a:xfrm>
            <a:off x="-415612" y="-329252"/>
            <a:ext cx="13023224" cy="7509076"/>
          </a:xfrm>
          <a:prstGeom prst="roundRect">
            <a:avLst/>
          </a:prstGeom>
          <a:gradFill flip="none" rotWithShape="1">
            <a:gsLst>
              <a:gs pos="1000">
                <a:srgbClr val="FFC901"/>
              </a:gs>
              <a:gs pos="31000">
                <a:srgbClr val="FCBB04"/>
              </a:gs>
              <a:gs pos="100000">
                <a:srgbClr val="FF6600"/>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9B58BE67-9611-0260-99C0-E295B225265F}"/>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2" name="TextBox 11">
            <a:extLst>
              <a:ext uri="{FF2B5EF4-FFF2-40B4-BE49-F238E27FC236}">
                <a16:creationId xmlns:a16="http://schemas.microsoft.com/office/drawing/2014/main" id="{B53A6B22-38AF-AFC6-93EE-457F8975A2DE}"/>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LITERATURE REVIEW</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3BB1ACA9-5069-C59F-F6CC-96EF2938F363}"/>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4" name="Rectangle 13">
            <a:extLst>
              <a:ext uri="{FF2B5EF4-FFF2-40B4-BE49-F238E27FC236}">
                <a16:creationId xmlns:a16="http://schemas.microsoft.com/office/drawing/2014/main" id="{DD11E115-66E5-BEFC-EF76-40B58572AC15}"/>
              </a:ext>
            </a:extLst>
          </p:cNvPr>
          <p:cNvSpPr/>
          <p:nvPr/>
        </p:nvSpPr>
        <p:spPr>
          <a:xfrm>
            <a:off x="10576560" y="647682"/>
            <a:ext cx="1615440" cy="1307448"/>
          </a:xfrm>
          <a:prstGeom prst="rect">
            <a:avLst/>
          </a:prstGeom>
          <a:solidFill>
            <a:srgbClr val="FE8201"/>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TextBox 14">
            <a:extLst>
              <a:ext uri="{FF2B5EF4-FFF2-40B4-BE49-F238E27FC236}">
                <a16:creationId xmlns:a16="http://schemas.microsoft.com/office/drawing/2014/main" id="{8CBA4D06-FD45-5D5D-9443-BD2C38348C7D}"/>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TRANSPARENCY</a:t>
            </a:r>
            <a:endParaRPr lang="en-MY" sz="2800" dirty="0">
              <a:effectLst>
                <a:outerShdw blurRad="101600" dist="101600" dir="2220000" algn="l" rotWithShape="0">
                  <a:prstClr val="black">
                    <a:alpha val="50000"/>
                  </a:prstClr>
                </a:outerShdw>
              </a:effectLst>
            </a:endParaRPr>
          </a:p>
        </p:txBody>
      </p:sp>
      <p:grpSp>
        <p:nvGrpSpPr>
          <p:cNvPr id="20" name="Group 19">
            <a:extLst>
              <a:ext uri="{FF2B5EF4-FFF2-40B4-BE49-F238E27FC236}">
                <a16:creationId xmlns:a16="http://schemas.microsoft.com/office/drawing/2014/main" id="{03440A06-1B7C-1B4B-11BB-B7647DE2A66F}"/>
              </a:ext>
            </a:extLst>
          </p:cNvPr>
          <p:cNvGrpSpPr/>
          <p:nvPr/>
        </p:nvGrpSpPr>
        <p:grpSpPr>
          <a:xfrm>
            <a:off x="1549917" y="2698761"/>
            <a:ext cx="9092167" cy="3507843"/>
            <a:chOff x="1666754" y="2403907"/>
            <a:chExt cx="9092167" cy="3507843"/>
          </a:xfrm>
        </p:grpSpPr>
        <p:sp>
          <p:nvSpPr>
            <p:cNvPr id="21" name="Rectangle: Rounded Corners 20">
              <a:extLst>
                <a:ext uri="{FF2B5EF4-FFF2-40B4-BE49-F238E27FC236}">
                  <a16:creationId xmlns:a16="http://schemas.microsoft.com/office/drawing/2014/main" id="{19FFC4CE-641A-60D4-6363-A655436E9226}"/>
                </a:ext>
              </a:extLst>
            </p:cNvPr>
            <p:cNvSpPr/>
            <p:nvPr/>
          </p:nvSpPr>
          <p:spPr>
            <a:xfrm>
              <a:off x="1666754" y="2463331"/>
              <a:ext cx="4320000" cy="3448415"/>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a:solidFill>
                    <a:schemeClr val="tx1"/>
                  </a:solidFill>
                  <a:latin typeface="Trade Gothic Next Heavy" panose="020B0903040303020004" pitchFamily="34" charset="0"/>
                </a:rPr>
                <a:t>Alpha Blending</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(Zinke </a:t>
              </a:r>
              <a:r>
                <a:rPr lang="en-US" sz="2300" i="1" dirty="0">
                  <a:solidFill>
                    <a:schemeClr val="tx1"/>
                  </a:solidFill>
                  <a:latin typeface="Trade Gothic Next Cond" panose="020B0506040303020004" pitchFamily="34" charset="0"/>
                </a:rPr>
                <a:t>et al</a:t>
              </a:r>
              <a:r>
                <a:rPr lang="en-US" sz="2300" dirty="0">
                  <a:solidFill>
                    <a:schemeClr val="tx1"/>
                  </a:solidFill>
                  <a:latin typeface="Trade Gothic Next Cond" panose="020B0506040303020004" pitchFamily="34" charset="0"/>
                </a:rPr>
                <a:t>., 2004) blends fragment from back to front</a:t>
              </a:r>
            </a:p>
            <a:p>
              <a:pPr marL="285750" indent="-285750">
                <a:buFont typeface="Arial" panose="020B0604020202020204" pitchFamily="34" charset="0"/>
                <a:buChar char="•"/>
              </a:pPr>
              <a:r>
                <a:rPr lang="en-US" sz="2300" dirty="0">
                  <a:solidFill>
                    <a:srgbClr val="FF0000"/>
                  </a:solidFill>
                  <a:latin typeface="Trade Gothic Next Cond" panose="020B0506040303020004" pitchFamily="34" charset="0"/>
                </a:rPr>
                <a:t>Cons</a:t>
              </a:r>
              <a:r>
                <a:rPr lang="en-US" sz="2300" dirty="0">
                  <a:solidFill>
                    <a:schemeClr val="tx1"/>
                  </a:solidFill>
                  <a:latin typeface="Trade Gothic Next Cond" panose="020B0506040303020004" pitchFamily="34" charset="0"/>
                </a:rPr>
                <a:t>: Highly overlapping hair strands are hard to be sorted </a:t>
              </a:r>
              <a:r>
                <a:rPr lang="en-US" sz="23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(Friederichs </a:t>
              </a:r>
              <a:r>
                <a:rPr lang="en-US" sz="2300" i="1"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et al</a:t>
              </a:r>
              <a:r>
                <a:rPr lang="en-US" sz="2300" kern="100" dirty="0">
                  <a:solidFill>
                    <a:schemeClr val="tx1"/>
                  </a:solidFill>
                  <a:effectLst/>
                  <a:latin typeface="Trade Gothic Next Cond" panose="020B0506040303020004" pitchFamily="34" charset="0"/>
                  <a:ea typeface="DengXian" panose="02010600030101010101" pitchFamily="2" charset="-122"/>
                  <a:cs typeface="Times New Roman" panose="02020603050405020304" pitchFamily="18" charset="0"/>
                </a:rPr>
                <a:t>., 2020)</a:t>
              </a:r>
              <a:endParaRPr lang="en-MY" sz="2300" dirty="0">
                <a:solidFill>
                  <a:schemeClr val="tx1"/>
                </a:solidFill>
                <a:latin typeface="Trade Gothic Next Cond" panose="020B0506040303020004" pitchFamily="34" charset="0"/>
              </a:endParaRPr>
            </a:p>
          </p:txBody>
        </p:sp>
        <p:sp>
          <p:nvSpPr>
            <p:cNvPr id="22" name="Rectangle: Rounded Corners 21">
              <a:extLst>
                <a:ext uri="{FF2B5EF4-FFF2-40B4-BE49-F238E27FC236}">
                  <a16:creationId xmlns:a16="http://schemas.microsoft.com/office/drawing/2014/main" id="{C99A79E8-C291-5CFC-66BA-CF9CA1A05A1B}"/>
                </a:ext>
              </a:extLst>
            </p:cNvPr>
            <p:cNvSpPr/>
            <p:nvPr/>
          </p:nvSpPr>
          <p:spPr>
            <a:xfrm>
              <a:off x="6438921" y="2403907"/>
              <a:ext cx="4320000" cy="3507843"/>
            </a:xfrm>
            <a:prstGeom prst="roundRect">
              <a:avLst/>
            </a:prstGeom>
            <a:solidFill>
              <a:srgbClr val="EBEBEB"/>
            </a:solidFill>
            <a:ln w="9525"/>
          </p:spPr>
          <p:style>
            <a:lnRef idx="2">
              <a:schemeClr val="accent1">
                <a:shade val="15000"/>
              </a:schemeClr>
            </a:lnRef>
            <a:fillRef idx="1">
              <a:schemeClr val="accent1"/>
            </a:fillRef>
            <a:effectRef idx="0">
              <a:schemeClr val="accent1"/>
            </a:effectRef>
            <a:fontRef idx="minor">
              <a:schemeClr val="lt1"/>
            </a:fontRef>
          </p:style>
          <p:txBody>
            <a:bodyPr lIns="180000" tIns="288000" rtlCol="0" anchor="t"/>
            <a:lstStyle/>
            <a:p>
              <a:r>
                <a:rPr lang="en-MY" sz="2800" dirty="0">
                  <a:solidFill>
                    <a:schemeClr val="tx1"/>
                  </a:solidFill>
                  <a:latin typeface="Trade Gothic Next Heavy" panose="020B0903040303020004" pitchFamily="34" charset="0"/>
                </a:rPr>
                <a:t>Depth peeling</a:t>
              </a:r>
            </a:p>
            <a:p>
              <a:endParaRPr lang="en-MY" dirty="0">
                <a:solidFill>
                  <a:schemeClr val="tx1"/>
                </a:solidFill>
                <a:latin typeface="Trade Gothic Next Heavy" panose="020B0903040303020004" pitchFamily="34" charset="0"/>
              </a:endParaRP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Order-independent transparency (</a:t>
              </a:r>
              <a:r>
                <a:rPr lang="en-US" sz="2300" dirty="0" err="1">
                  <a:solidFill>
                    <a:schemeClr val="tx1"/>
                  </a:solidFill>
                  <a:latin typeface="Trade Gothic Next Cond" panose="020B0506040303020004" pitchFamily="34" charset="0"/>
                </a:rPr>
                <a:t>Tsopouridis</a:t>
              </a:r>
              <a:r>
                <a:rPr lang="en-US" sz="2300" dirty="0">
                  <a:solidFill>
                    <a:schemeClr val="tx1"/>
                  </a:solidFill>
                  <a:latin typeface="Trade Gothic Next Cond" panose="020B0506040303020004" pitchFamily="34" charset="0"/>
                </a:rPr>
                <a:t> </a:t>
              </a:r>
              <a:r>
                <a:rPr lang="en-US" sz="2300" i="1" dirty="0">
                  <a:solidFill>
                    <a:schemeClr val="tx1"/>
                  </a:solidFill>
                  <a:latin typeface="Trade Gothic Next Cond" panose="020B0506040303020004" pitchFamily="34" charset="0"/>
                </a:rPr>
                <a:t>et al., </a:t>
              </a:r>
              <a:r>
                <a:rPr lang="en-US" sz="2300" dirty="0">
                  <a:solidFill>
                    <a:schemeClr val="tx1"/>
                  </a:solidFill>
                  <a:latin typeface="Trade Gothic Next Cond" panose="020B0506040303020004" pitchFamily="34" charset="0"/>
                </a:rPr>
                <a:t>2023)</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Peels layers in the scene </a:t>
              </a:r>
            </a:p>
            <a:p>
              <a:pPr marL="285750" indent="-285750">
                <a:buFont typeface="Arial" panose="020B0604020202020204" pitchFamily="34" charset="0"/>
                <a:buChar char="•"/>
              </a:pPr>
              <a:r>
                <a:rPr lang="en-US" sz="2300" dirty="0">
                  <a:solidFill>
                    <a:schemeClr val="tx1"/>
                  </a:solidFill>
                  <a:latin typeface="Trade Gothic Next Cond" panose="020B0506040303020004" pitchFamily="34" charset="0"/>
                </a:rPr>
                <a:t>Sorting is done per fragment until there are no more fragments drawn</a:t>
              </a:r>
            </a:p>
            <a:p>
              <a:endParaRPr lang="en-MY" dirty="0">
                <a:solidFill>
                  <a:schemeClr val="tx1"/>
                </a:solidFill>
                <a:latin typeface="Trade Gothic Next Cond" panose="020B0506040303020004" pitchFamily="34" charset="0"/>
              </a:endParaRPr>
            </a:p>
          </p:txBody>
        </p:sp>
      </p:grpSp>
    </p:spTree>
    <p:extLst>
      <p:ext uri="{BB962C8B-B14F-4D97-AF65-F5344CB8AC3E}">
        <p14:creationId xmlns:p14="http://schemas.microsoft.com/office/powerpoint/2010/main" val="164653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Rectangle 11">
            <a:extLst>
              <a:ext uri="{FF2B5EF4-FFF2-40B4-BE49-F238E27FC236}">
                <a16:creationId xmlns:a16="http://schemas.microsoft.com/office/drawing/2014/main" id="{010BAAB4-297D-B02A-CEBE-9AAA28917654}"/>
              </a:ext>
            </a:extLst>
          </p:cNvPr>
          <p:cNvSpPr/>
          <p:nvPr/>
        </p:nvSpPr>
        <p:spPr>
          <a:xfrm>
            <a:off x="3941963" y="2019498"/>
            <a:ext cx="4308074" cy="4717203"/>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descr="A diagram of a process&#10;&#10;Description automatically generated">
            <a:extLst>
              <a:ext uri="{FF2B5EF4-FFF2-40B4-BE49-F238E27FC236}">
                <a16:creationId xmlns:a16="http://schemas.microsoft.com/office/drawing/2014/main" id="{8F912184-CB8C-BC1A-38ED-F3CA5482E909}"/>
              </a:ext>
            </a:extLst>
          </p:cNvPr>
          <p:cNvPicPr>
            <a:picLocks noChangeAspect="1"/>
          </p:cNvPicPr>
          <p:nvPr/>
        </p:nvPicPr>
        <p:blipFill rotWithShape="1">
          <a:blip r:embed="rId2">
            <a:extLst>
              <a:ext uri="{28A0092B-C50C-407E-A947-70E740481C1C}">
                <a14:useLocalDpi xmlns:a14="http://schemas.microsoft.com/office/drawing/2010/main" val="0"/>
              </a:ext>
            </a:extLst>
          </a:blip>
          <a:srcRect t="5510" b="5311"/>
          <a:stretch/>
        </p:blipFill>
        <p:spPr bwMode="auto">
          <a:xfrm>
            <a:off x="4280411" y="2076469"/>
            <a:ext cx="3631179" cy="4615825"/>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DC12454-1D96-326A-6917-79259F9EDB04}"/>
              </a:ext>
            </a:extLst>
          </p:cNvPr>
          <p:cNvSpPr txBox="1"/>
          <p:nvPr/>
        </p:nvSpPr>
        <p:spPr>
          <a:xfrm>
            <a:off x="861060" y="1364783"/>
            <a:ext cx="10469880" cy="523220"/>
          </a:xfrm>
          <a:prstGeom prst="rect">
            <a:avLst/>
          </a:prstGeom>
          <a:noFill/>
        </p:spPr>
        <p:txBody>
          <a:bodyPr wrap="square">
            <a:spAutoFit/>
          </a:bodyPr>
          <a:lstStyle/>
          <a:p>
            <a:pPr algn="ctr"/>
            <a:r>
              <a:rPr lang="en-MY" sz="2800" kern="100" dirty="0">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PROJECT FRAMEWORK</a:t>
            </a:r>
            <a:endParaRPr lang="en-MY" sz="2800" dirty="0">
              <a:effectLst>
                <a:outerShdw blurRad="101600" dist="101600" dir="2220000" algn="l" rotWithShape="0">
                  <a:prstClr val="black">
                    <a:alpha val="50000"/>
                  </a:prstClr>
                </a:outerShdw>
              </a:effectLst>
            </a:endParaRPr>
          </a:p>
        </p:txBody>
      </p:sp>
    </p:spTree>
    <p:extLst>
      <p:ext uri="{BB962C8B-B14F-4D97-AF65-F5344CB8AC3E}">
        <p14:creationId xmlns:p14="http://schemas.microsoft.com/office/powerpoint/2010/main" val="369343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CCE97A75-5B17-96BE-3A69-53E7DDCC93E5}"/>
              </a:ext>
            </a:extLst>
          </p:cNvPr>
          <p:cNvSpPr txBox="1"/>
          <p:nvPr/>
        </p:nvSpPr>
        <p:spPr>
          <a:xfrm>
            <a:off x="3012781" y="651396"/>
            <a:ext cx="6166438" cy="581891"/>
          </a:xfrm>
          <a:prstGeom prst="rect">
            <a:avLst/>
          </a:prstGeom>
          <a:noFill/>
        </p:spPr>
        <p:txBody>
          <a:bodyPr wrap="square">
            <a:spAutoFit/>
          </a:bodyPr>
          <a:lstStyle/>
          <a:p>
            <a:pPr algn="ctr">
              <a:lnSpc>
                <a:spcPct val="150000"/>
              </a:lnSpc>
            </a:pPr>
            <a:r>
              <a:rPr lang="en-MY" sz="24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rPr>
              <a:t>METHODOLOGY</a:t>
            </a:r>
            <a:endParaRPr lang="en-MY" sz="3200" kern="100" dirty="0">
              <a:solidFill>
                <a:schemeClr val="bg1"/>
              </a:solidFill>
              <a:effectLst/>
              <a:latin typeface="Trade Gothic Next Heavy" panose="020F0502020204030204" pitchFamily="34" charset="0"/>
              <a:ea typeface="DengXian" panose="02010600030101010101" pitchFamily="2" charset="-122"/>
              <a:cs typeface="Times New Roman" panose="02020603050405020304" pitchFamily="18" charset="0"/>
            </a:endParaRPr>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TextBox 2">
            <a:extLst>
              <a:ext uri="{FF2B5EF4-FFF2-40B4-BE49-F238E27FC236}">
                <a16:creationId xmlns:a16="http://schemas.microsoft.com/office/drawing/2014/main" id="{493A16A4-AB7B-B077-6B2A-D4F5972FBA87}"/>
              </a:ext>
            </a:extLst>
          </p:cNvPr>
          <p:cNvSpPr txBox="1"/>
          <p:nvPr/>
        </p:nvSpPr>
        <p:spPr>
          <a:xfrm>
            <a:off x="861060" y="3167390"/>
            <a:ext cx="10469880" cy="630942"/>
          </a:xfrm>
          <a:prstGeom prst="rect">
            <a:avLst/>
          </a:prstGeom>
          <a:noFill/>
        </p:spPr>
        <p:txBody>
          <a:bodyPr wrap="square">
            <a:spAutoFit/>
          </a:bodyPr>
          <a:lstStyle/>
          <a:p>
            <a:pPr algn="ctr"/>
            <a:r>
              <a:rPr lang="en-MY" sz="3500" kern="100" dirty="0">
                <a:ln w="6350">
                  <a:solidFill>
                    <a:schemeClr val="tx1"/>
                  </a:solidFill>
                </a:ln>
                <a:solidFill>
                  <a:schemeClr val="bg1"/>
                </a:solidFill>
                <a:effectLst>
                  <a:outerShdw blurRad="101600" dist="101600" dir="2220000" algn="l" rotWithShape="0">
                    <a:prstClr val="black">
                      <a:alpha val="50000"/>
                    </a:prstClr>
                  </a:outerShdw>
                </a:effectLst>
                <a:latin typeface="Trade Gothic Next Heavy" panose="020F0502020204030204" pitchFamily="34" charset="0"/>
                <a:ea typeface="DengXian" panose="02010600030101010101" pitchFamily="2" charset="-122"/>
                <a:cs typeface="Times New Roman" panose="02020603050405020304" pitchFamily="18" charset="0"/>
              </a:rPr>
              <a:t>SYSTEM ARCHITECTURE</a:t>
            </a:r>
            <a:endParaRPr lang="en-MY" sz="3500" dirty="0">
              <a:ln w="6350">
                <a:solidFill>
                  <a:schemeClr val="tx1"/>
                </a:solidFill>
              </a:ln>
              <a:effectLst>
                <a:outerShdw blurRad="101600" dist="101600" dir="2220000" algn="l" rotWithShape="0">
                  <a:prstClr val="black">
                    <a:alpha val="50000"/>
                  </a:prstClr>
                </a:outerShdw>
              </a:effectLst>
            </a:endParaRPr>
          </a:p>
        </p:txBody>
      </p:sp>
    </p:spTree>
    <p:extLst>
      <p:ext uri="{BB962C8B-B14F-4D97-AF65-F5344CB8AC3E}">
        <p14:creationId xmlns:p14="http://schemas.microsoft.com/office/powerpoint/2010/main" val="250741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DE94AE5-94F2-D222-58B5-B5543E7988CF}"/>
              </a:ext>
            </a:extLst>
          </p:cNvPr>
          <p:cNvSpPr/>
          <p:nvPr/>
        </p:nvSpPr>
        <p:spPr>
          <a:xfrm>
            <a:off x="-415612" y="-329252"/>
            <a:ext cx="13023224" cy="7509076"/>
          </a:xfrm>
          <a:prstGeom prst="roundRect">
            <a:avLst/>
          </a:prstGeom>
          <a:gradFill flip="none" rotWithShape="1">
            <a:gsLst>
              <a:gs pos="1000">
                <a:srgbClr val="01E1FF"/>
              </a:gs>
              <a:gs pos="39000">
                <a:srgbClr val="2EB6FA"/>
              </a:gs>
              <a:gs pos="100000">
                <a:srgbClr val="04659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0" name="Rectangle 9">
            <a:extLst>
              <a:ext uri="{FF2B5EF4-FFF2-40B4-BE49-F238E27FC236}">
                <a16:creationId xmlns:a16="http://schemas.microsoft.com/office/drawing/2014/main" id="{A981CD1E-BED5-A6E9-62D5-33ACF78413DA}"/>
              </a:ext>
            </a:extLst>
          </p:cNvPr>
          <p:cNvSpPr/>
          <p:nvPr/>
        </p:nvSpPr>
        <p:spPr>
          <a:xfrm>
            <a:off x="0" y="647682"/>
            <a:ext cx="10469880" cy="1307448"/>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21" name="Rectangle 20">
            <a:extLst>
              <a:ext uri="{FF2B5EF4-FFF2-40B4-BE49-F238E27FC236}">
                <a16:creationId xmlns:a16="http://schemas.microsoft.com/office/drawing/2014/main" id="{4591663E-B5C2-4D34-5440-B5F44A525E15}"/>
              </a:ext>
            </a:extLst>
          </p:cNvPr>
          <p:cNvSpPr/>
          <p:nvPr/>
        </p:nvSpPr>
        <p:spPr>
          <a:xfrm>
            <a:off x="0" y="4023360"/>
            <a:ext cx="12192000" cy="2834640"/>
          </a:xfrm>
          <a:prstGeom prst="rect">
            <a:avLst/>
          </a:prstGeom>
          <a:solidFill>
            <a:srgbClr val="262626"/>
          </a:solidFill>
          <a:ln>
            <a:noFill/>
          </a:ln>
          <a:effectLst>
            <a:outerShdw blurRad="101600" dist="165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1" name="Rectangle 10">
            <a:extLst>
              <a:ext uri="{FF2B5EF4-FFF2-40B4-BE49-F238E27FC236}">
                <a16:creationId xmlns:a16="http://schemas.microsoft.com/office/drawing/2014/main" id="{5DC819FF-FEA3-D77F-DEE7-7562D956F551}"/>
              </a:ext>
            </a:extLst>
          </p:cNvPr>
          <p:cNvSpPr/>
          <p:nvPr/>
        </p:nvSpPr>
        <p:spPr>
          <a:xfrm>
            <a:off x="10576560" y="647682"/>
            <a:ext cx="1615440" cy="1307448"/>
          </a:xfrm>
          <a:prstGeom prst="rect">
            <a:avLst/>
          </a:prstGeom>
          <a:solidFill>
            <a:srgbClr val="1483BB"/>
          </a:solidFill>
          <a:ln>
            <a:noFill/>
          </a:ln>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 name="Rectangle 4">
            <a:extLst>
              <a:ext uri="{FF2B5EF4-FFF2-40B4-BE49-F238E27FC236}">
                <a16:creationId xmlns:a16="http://schemas.microsoft.com/office/drawing/2014/main" id="{3DCBC548-6230-3A14-5C5D-4D8793FA594D}"/>
              </a:ext>
            </a:extLst>
          </p:cNvPr>
          <p:cNvSpPr/>
          <p:nvPr/>
        </p:nvSpPr>
        <p:spPr>
          <a:xfrm>
            <a:off x="3459422" y="223520"/>
            <a:ext cx="5273157" cy="6513181"/>
          </a:xfrm>
          <a:prstGeom prst="rect">
            <a:avLst/>
          </a:prstGeom>
          <a:solidFill>
            <a:schemeClr val="bg1"/>
          </a:solidFill>
          <a:ln w="28575">
            <a:solidFill>
              <a:schemeClr val="tx1"/>
            </a:solidFill>
          </a:ln>
          <a:effectLst>
            <a:outerShdw blurRad="1016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7">
            <a:extLst>
              <a:ext uri="{FF2B5EF4-FFF2-40B4-BE49-F238E27FC236}">
                <a16:creationId xmlns:a16="http://schemas.microsoft.com/office/drawing/2014/main" id="{3B4F97E5-696B-21BB-5221-A5B356BFF6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3538" y="442299"/>
            <a:ext cx="3824923" cy="6075622"/>
          </a:xfrm>
          <a:prstGeom prst="rect">
            <a:avLst/>
          </a:prstGeom>
          <a:noFill/>
          <a:ln>
            <a:noFill/>
          </a:ln>
        </p:spPr>
      </p:pic>
    </p:spTree>
    <p:extLst>
      <p:ext uri="{BB962C8B-B14F-4D97-AF65-F5344CB8AC3E}">
        <p14:creationId xmlns:p14="http://schemas.microsoft.com/office/powerpoint/2010/main" val="2302693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2862</Words>
  <Application>Microsoft Office PowerPoint</Application>
  <PresentationFormat>Widescreen</PresentationFormat>
  <Paragraphs>466</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Tahoma</vt:lpstr>
      <vt:lpstr>Trade Gothic Next Cond</vt:lpstr>
      <vt:lpstr>Trade Gothic Next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LIEW EU JIN</dc:creator>
  <cp:lastModifiedBy>JONATHAN LIEW EU JIN</cp:lastModifiedBy>
  <cp:revision>32</cp:revision>
  <dcterms:created xsi:type="dcterms:W3CDTF">2024-01-25T18:59:07Z</dcterms:created>
  <dcterms:modified xsi:type="dcterms:W3CDTF">2024-02-16T09:56:32Z</dcterms:modified>
</cp:coreProperties>
</file>